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89" r:id="rId6"/>
    <p:sldId id="266" r:id="rId7"/>
    <p:sldId id="291" r:id="rId8"/>
    <p:sldId id="263" r:id="rId9"/>
    <p:sldId id="287" r:id="rId10"/>
    <p:sldId id="292" r:id="rId11"/>
    <p:sldId id="267" r:id="rId12"/>
    <p:sldId id="288" r:id="rId13"/>
    <p:sldId id="293" r:id="rId14"/>
    <p:sldId id="268" r:id="rId15"/>
    <p:sldId id="295" r:id="rId16"/>
    <p:sldId id="296" r:id="rId17"/>
    <p:sldId id="297" r:id="rId18"/>
    <p:sldId id="298" r:id="rId19"/>
    <p:sldId id="304" r:id="rId20"/>
    <p:sldId id="299" r:id="rId21"/>
    <p:sldId id="301" r:id="rId22"/>
    <p:sldId id="300" r:id="rId23"/>
    <p:sldId id="270" r:id="rId24"/>
    <p:sldId id="303" r:id="rId25"/>
    <p:sldId id="259" r:id="rId26"/>
    <p:sldId id="271" r:id="rId27"/>
    <p:sldId id="269" r:id="rId28"/>
    <p:sldId id="305" r:id="rId29"/>
    <p:sldId id="306" r:id="rId30"/>
    <p:sldId id="274" r:id="rId31"/>
    <p:sldId id="26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y13817776083@163.com" initials="L" lastIdx="1" clrIdx="0">
    <p:extLst>
      <p:ext uri="{19B8F6BF-5375-455C-9EA6-DF929625EA0E}">
        <p15:presenceInfo xmlns:p15="http://schemas.microsoft.com/office/powerpoint/2012/main" userId="9b1be64bf610fb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2B26"/>
    <a:srgbClr val="8E502A"/>
    <a:srgbClr val="DFD9D2"/>
    <a:srgbClr val="C09C65"/>
    <a:srgbClr val="D9DADF"/>
    <a:srgbClr val="AF7F6E"/>
    <a:srgbClr val="2C211E"/>
    <a:srgbClr val="CCC8BD"/>
    <a:srgbClr val="B57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5" autoAdjust="0"/>
    <p:restoredTop sz="91239" autoAdjust="0"/>
  </p:normalViewPr>
  <p:slideViewPr>
    <p:cSldViewPr snapToGrid="0">
      <p:cViewPr varScale="1">
        <p:scale>
          <a:sx n="78" d="100"/>
          <a:sy n="78" d="100"/>
        </p:scale>
        <p:origin x="7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C823-1507-4B57-94DE-AC89BEDCF8EA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9969-928B-4823-9508-B4480947CE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4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89969-928B-4823-9508-B4480947CE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7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FC269-A8E5-48E4-99AB-34C3BB38A0DC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26236-76CF-4BC3-8763-9B426B8CE9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不完整圆 6"/>
          <p:cNvSpPr/>
          <p:nvPr/>
        </p:nvSpPr>
        <p:spPr>
          <a:xfrm>
            <a:off x="7181412" y="1"/>
            <a:ext cx="5010587" cy="5699759"/>
          </a:xfrm>
          <a:custGeom>
            <a:avLst/>
            <a:gdLst>
              <a:gd name="connsiteX0" fmla="*/ 5626881 w 11301046"/>
              <a:gd name="connsiteY0" fmla="*/ 11300997 h 11301046"/>
              <a:gd name="connsiteX1" fmla="*/ 0 w 11301046"/>
              <a:gd name="connsiteY1" fmla="*/ 5650523 h 11301046"/>
              <a:gd name="connsiteX2" fmla="*/ 5650523 w 11301046"/>
              <a:gd name="connsiteY2" fmla="*/ 5650523 h 11301046"/>
              <a:gd name="connsiteX3" fmla="*/ 5626881 w 11301046"/>
              <a:gd name="connsiteY3" fmla="*/ 11300997 h 11301046"/>
              <a:gd name="connsiteX0-1" fmla="*/ 5642121 w 5650523"/>
              <a:gd name="connsiteY0-2" fmla="*/ 6427714 h 6427714"/>
              <a:gd name="connsiteX1-3" fmla="*/ 0 w 5650523"/>
              <a:gd name="connsiteY1-4" fmla="*/ 0 h 6427714"/>
              <a:gd name="connsiteX2-5" fmla="*/ 5650523 w 5650523"/>
              <a:gd name="connsiteY2-6" fmla="*/ 0 h 6427714"/>
              <a:gd name="connsiteX3-7" fmla="*/ 5642121 w 5650523"/>
              <a:gd name="connsiteY3-8" fmla="*/ 6427714 h 64277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650523" h="6427714">
                <a:moveTo>
                  <a:pt x="5642121" y="6427714"/>
                </a:moveTo>
                <a:cubicBezTo>
                  <a:pt x="2530680" y="6414695"/>
                  <a:pt x="0" y="3111469"/>
                  <a:pt x="0" y="0"/>
                </a:cubicBezTo>
                <a:lnTo>
                  <a:pt x="5650523" y="0"/>
                </a:lnTo>
                <a:cubicBezTo>
                  <a:pt x="5642642" y="1883491"/>
                  <a:pt x="5650002" y="4544223"/>
                  <a:pt x="5642121" y="6427714"/>
                </a:cubicBez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"/>
          <a:stretch>
            <a:fillRect/>
          </a:stretch>
        </p:blipFill>
        <p:spPr>
          <a:xfrm>
            <a:off x="5088464" y="-15240"/>
            <a:ext cx="7118775" cy="5024057"/>
          </a:xfrm>
          <a:custGeom>
            <a:avLst/>
            <a:gdLst>
              <a:gd name="connsiteX0" fmla="*/ 0 w 8027963"/>
              <a:gd name="connsiteY0" fmla="*/ 0 h 5665714"/>
              <a:gd name="connsiteX1" fmla="*/ 8027963 w 8027963"/>
              <a:gd name="connsiteY1" fmla="*/ 15240 h 5665714"/>
              <a:gd name="connsiteX2" fmla="*/ 8004321 w 8027963"/>
              <a:gd name="connsiteY2" fmla="*/ 5665714 h 5665714"/>
              <a:gd name="connsiteX3" fmla="*/ 0 w 8027963"/>
              <a:gd name="connsiteY3" fmla="*/ 0 h 56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7963" h="5665714">
                <a:moveTo>
                  <a:pt x="0" y="0"/>
                </a:moveTo>
                <a:lnTo>
                  <a:pt x="8027963" y="15240"/>
                </a:lnTo>
                <a:cubicBezTo>
                  <a:pt x="8020082" y="1898731"/>
                  <a:pt x="8012202" y="3782223"/>
                  <a:pt x="8004321" y="5665714"/>
                </a:cubicBezTo>
                <a:cubicBezTo>
                  <a:pt x="4892880" y="5652695"/>
                  <a:pt x="0" y="3111469"/>
                  <a:pt x="0" y="0"/>
                </a:cubicBezTo>
                <a:close/>
              </a:path>
            </a:pathLst>
          </a:custGeom>
        </p:spPr>
      </p:pic>
      <p:sp>
        <p:nvSpPr>
          <p:cNvPr id="15" name="直角三角形 14"/>
          <p:cNvSpPr/>
          <p:nvPr/>
        </p:nvSpPr>
        <p:spPr>
          <a:xfrm>
            <a:off x="0" y="5475411"/>
            <a:ext cx="8641080" cy="1382588"/>
          </a:xfrm>
          <a:custGeom>
            <a:avLst/>
            <a:gdLst>
              <a:gd name="connsiteX0" fmla="*/ 0 w 8641080"/>
              <a:gd name="connsiteY0" fmla="*/ 1371599 h 1371599"/>
              <a:gd name="connsiteX1" fmla="*/ 0 w 8641080"/>
              <a:gd name="connsiteY1" fmla="*/ 0 h 1371599"/>
              <a:gd name="connsiteX2" fmla="*/ 8641080 w 8641080"/>
              <a:gd name="connsiteY2" fmla="*/ 1371599 h 1371599"/>
              <a:gd name="connsiteX3" fmla="*/ 0 w 8641080"/>
              <a:gd name="connsiteY3" fmla="*/ 1371599 h 1371599"/>
              <a:gd name="connsiteX0-1" fmla="*/ 0 w 8641080"/>
              <a:gd name="connsiteY0-2" fmla="*/ 1379356 h 1379356"/>
              <a:gd name="connsiteX1-3" fmla="*/ 0 w 8641080"/>
              <a:gd name="connsiteY1-4" fmla="*/ 7757 h 1379356"/>
              <a:gd name="connsiteX2-5" fmla="*/ 8641080 w 8641080"/>
              <a:gd name="connsiteY2-6" fmla="*/ 1379356 h 1379356"/>
              <a:gd name="connsiteX3-7" fmla="*/ 0 w 8641080"/>
              <a:gd name="connsiteY3-8" fmla="*/ 1379356 h 1379356"/>
              <a:gd name="connsiteX0-9" fmla="*/ 0 w 8641080"/>
              <a:gd name="connsiteY0-10" fmla="*/ 1382588 h 1382588"/>
              <a:gd name="connsiteX1-11" fmla="*/ 0 w 8641080"/>
              <a:gd name="connsiteY1-12" fmla="*/ 10989 h 1382588"/>
              <a:gd name="connsiteX2-13" fmla="*/ 8641080 w 8641080"/>
              <a:gd name="connsiteY2-14" fmla="*/ 1382588 h 1382588"/>
              <a:gd name="connsiteX3-15" fmla="*/ 0 w 8641080"/>
              <a:gd name="connsiteY3-16" fmla="*/ 1382588 h 13825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641080" h="1382588">
                <a:moveTo>
                  <a:pt x="0" y="1382588"/>
                </a:moveTo>
                <a:lnTo>
                  <a:pt x="0" y="10989"/>
                </a:lnTo>
                <a:cubicBezTo>
                  <a:pt x="3489960" y="-95691"/>
                  <a:pt x="6096000" y="590108"/>
                  <a:pt x="8641080" y="1382588"/>
                </a:cubicBezTo>
                <a:lnTo>
                  <a:pt x="0" y="1382588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不完整圆 1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557083" y="1413518"/>
            <a:ext cx="533400" cy="533400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021" y="581068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8E502A"/>
                </a:solidFill>
                <a:cs typeface="+mn-ea"/>
                <a:sym typeface="+mn-lt"/>
              </a:rPr>
              <a:t>HOMESTAY</a:t>
            </a:r>
            <a:endParaRPr lang="zh-CN" altLang="en-US" sz="3200" dirty="0">
              <a:solidFill>
                <a:srgbClr val="8E502A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71800" y="1006674"/>
            <a:ext cx="152400" cy="152400"/>
          </a:xfrm>
          <a:prstGeom prst="ellipse">
            <a:avLst/>
          </a:prstGeom>
          <a:solidFill>
            <a:srgbClr val="8E5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124200" y="1048417"/>
            <a:ext cx="1889760" cy="0"/>
          </a:xfrm>
          <a:prstGeom prst="line">
            <a:avLst/>
          </a:prstGeom>
          <a:ln>
            <a:solidFill>
              <a:srgbClr val="8E5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06405" y="2729345"/>
            <a:ext cx="660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E502A"/>
                </a:solidFill>
                <a:cs typeface="+mn-ea"/>
                <a:sym typeface="+mn-lt"/>
              </a:rPr>
              <a:t>酒店预定需求分析</a:t>
            </a:r>
            <a:r>
              <a:rPr lang="en-US" altLang="zh-CN" sz="3600" b="1" dirty="0">
                <a:solidFill>
                  <a:srgbClr val="8E502A"/>
                </a:solidFill>
                <a:cs typeface="+mn-ea"/>
                <a:sym typeface="+mn-lt"/>
              </a:rPr>
              <a:t>&amp;</a:t>
            </a:r>
            <a:r>
              <a:rPr lang="zh-CN" altLang="en-US" sz="3600" b="1" dirty="0">
                <a:solidFill>
                  <a:srgbClr val="8E502A"/>
                </a:solidFill>
                <a:cs typeface="+mn-ea"/>
                <a:sym typeface="+mn-lt"/>
              </a:rPr>
              <a:t>取消率预测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31287" y="4457033"/>
            <a:ext cx="558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8E502A"/>
                </a:solidFill>
                <a:cs typeface="+mn-ea"/>
                <a:sym typeface="+mn-lt"/>
              </a:rPr>
              <a:t>汇报人：</a:t>
            </a:r>
            <a:r>
              <a:rPr lang="en-US" altLang="zh-CN" sz="2800" dirty="0">
                <a:solidFill>
                  <a:srgbClr val="8E502A"/>
                </a:solidFill>
                <a:cs typeface="+mn-ea"/>
                <a:sym typeface="+mn-lt"/>
              </a:rPr>
              <a:t>10215501435 </a:t>
            </a:r>
            <a:r>
              <a:rPr lang="zh-CN" altLang="en-US" sz="2800" dirty="0">
                <a:solidFill>
                  <a:srgbClr val="8E502A"/>
                </a:solidFill>
                <a:cs typeface="+mn-ea"/>
                <a:sym typeface="+mn-lt"/>
              </a:rPr>
              <a:t>杨茜雅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r="26666" b="268"/>
          <a:stretch>
            <a:fillRect/>
          </a:stretch>
        </p:blipFill>
        <p:spPr>
          <a:xfrm>
            <a:off x="7073121" y="2151558"/>
            <a:ext cx="2864928" cy="2857259"/>
          </a:xfrm>
          <a:custGeom>
            <a:avLst/>
            <a:gdLst>
              <a:gd name="connsiteX0" fmla="*/ 1601019 w 3571688"/>
              <a:gd name="connsiteY0" fmla="*/ 0 h 3562127"/>
              <a:gd name="connsiteX1" fmla="*/ 1970670 w 3571688"/>
              <a:gd name="connsiteY1" fmla="*/ 0 h 3562127"/>
              <a:gd name="connsiteX2" fmla="*/ 2145754 w 3571688"/>
              <a:gd name="connsiteY2" fmla="*/ 26721 h 3562127"/>
              <a:gd name="connsiteX3" fmla="*/ 3571688 w 3571688"/>
              <a:gd name="connsiteY3" fmla="*/ 1776283 h 3562127"/>
              <a:gd name="connsiteX4" fmla="*/ 1785844 w 3571688"/>
              <a:gd name="connsiteY4" fmla="*/ 3562127 h 3562127"/>
              <a:gd name="connsiteX5" fmla="*/ 0 w 3571688"/>
              <a:gd name="connsiteY5" fmla="*/ 1776283 h 3562127"/>
              <a:gd name="connsiteX6" fmla="*/ 1425935 w 3571688"/>
              <a:gd name="connsiteY6" fmla="*/ 26721 h 356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1688" h="3562127">
                <a:moveTo>
                  <a:pt x="1601019" y="0"/>
                </a:moveTo>
                <a:lnTo>
                  <a:pt x="1970670" y="0"/>
                </a:lnTo>
                <a:lnTo>
                  <a:pt x="2145754" y="26721"/>
                </a:lnTo>
                <a:cubicBezTo>
                  <a:pt x="2959533" y="193244"/>
                  <a:pt x="3571688" y="913276"/>
                  <a:pt x="3571688" y="1776283"/>
                </a:cubicBezTo>
                <a:cubicBezTo>
                  <a:pt x="3571688" y="2762577"/>
                  <a:pt x="2772138" y="3562127"/>
                  <a:pt x="1785844" y="3562127"/>
                </a:cubicBezTo>
                <a:cubicBezTo>
                  <a:pt x="799550" y="3562127"/>
                  <a:pt x="0" y="2762577"/>
                  <a:pt x="0" y="1776283"/>
                </a:cubicBezTo>
                <a:cubicBezTo>
                  <a:pt x="0" y="913276"/>
                  <a:pt x="612156" y="193244"/>
                  <a:pt x="1425935" y="26721"/>
                </a:cubicBezTo>
                <a:close/>
              </a:path>
            </a:pathLst>
          </a:custGeom>
          <a:ln w="190500">
            <a:solidFill>
              <a:srgbClr val="8E502A"/>
            </a:solidFill>
          </a:ln>
        </p:spPr>
      </p:pic>
      <p:pic>
        <p:nvPicPr>
          <p:cNvPr id="13" name="进步的企业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08304" y="-88463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5015C4-F9D5-6F6C-455A-0A234246910E}"/>
              </a:ext>
            </a:extLst>
          </p:cNvPr>
          <p:cNvGrpSpPr/>
          <p:nvPr/>
        </p:nvGrpSpPr>
        <p:grpSpPr>
          <a:xfrm>
            <a:off x="1968468" y="371744"/>
            <a:ext cx="4208207" cy="876963"/>
            <a:chOff x="6614160" y="762000"/>
            <a:chExt cx="4846320" cy="9601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928A8C3-201C-874D-042E-B2CC1814DE10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833CBE-5DC6-7935-FCB3-415962BE5CEA}"/>
                </a:ext>
              </a:extLst>
            </p:cNvPr>
            <p:cNvSpPr txBox="1"/>
            <p:nvPr/>
          </p:nvSpPr>
          <p:spPr>
            <a:xfrm>
              <a:off x="6648046" y="918894"/>
              <a:ext cx="4434840" cy="57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分析结论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F25EF0-478E-0DC5-A354-C5BF27176968}"/>
              </a:ext>
            </a:extLst>
          </p:cNvPr>
          <p:cNvSpPr txBox="1"/>
          <p:nvPr/>
        </p:nvSpPr>
        <p:spPr>
          <a:xfrm>
            <a:off x="1296039" y="1789091"/>
            <a:ext cx="6031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几乎都是新顾客</a:t>
            </a:r>
            <a:endParaRPr lang="en-US" altLang="zh-CN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endParaRPr lang="en-US" altLang="zh-CN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新顾客取消率</a:t>
            </a:r>
            <a:r>
              <a:rPr lang="en-US" altLang="zh-CN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老顾客</a:t>
            </a:r>
            <a:endParaRPr lang="en-US" altLang="zh-CN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endParaRPr lang="en-US" altLang="zh-CN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顾客主要分布在西欧地区，集中在葡萄牙、英国、法国、西班牙、德国</a:t>
            </a:r>
          </a:p>
        </p:txBody>
      </p:sp>
      <p:sp>
        <p:nvSpPr>
          <p:cNvPr id="11" name="不完整圆 3">
            <a:extLst>
              <a:ext uri="{FF2B5EF4-FFF2-40B4-BE49-F238E27FC236}">
                <a16:creationId xmlns:a16="http://schemas.microsoft.com/office/drawing/2014/main" id="{65FA2841-1455-2452-9E8F-9F80872F2C40}"/>
              </a:ext>
            </a:extLst>
          </p:cNvPr>
          <p:cNvSpPr/>
          <p:nvPr/>
        </p:nvSpPr>
        <p:spPr>
          <a:xfrm>
            <a:off x="6492240" y="2344384"/>
            <a:ext cx="5699760" cy="4514230"/>
          </a:xfrm>
          <a:custGeom>
            <a:avLst/>
            <a:gdLst>
              <a:gd name="connsiteX0" fmla="*/ 0 w 9022080"/>
              <a:gd name="connsiteY0" fmla="*/ 4511654 h 9022080"/>
              <a:gd name="connsiteX1" fmla="*/ 1321036 w 9022080"/>
              <a:gd name="connsiteY1" fmla="*/ 1321470 h 9022080"/>
              <a:gd name="connsiteX2" fmla="*/ 4511040 w 9022080"/>
              <a:gd name="connsiteY2" fmla="*/ 0 h 9022080"/>
              <a:gd name="connsiteX3" fmla="*/ 4511040 w 9022080"/>
              <a:gd name="connsiteY3" fmla="*/ 4511040 h 9022080"/>
              <a:gd name="connsiteX4" fmla="*/ 0 w 9022080"/>
              <a:gd name="connsiteY4" fmla="*/ 4511654 h 9022080"/>
              <a:gd name="connsiteX0-1" fmla="*/ 0 w 5699760"/>
              <a:gd name="connsiteY0-2" fmla="*/ 4511654 h 4511654"/>
              <a:gd name="connsiteX1-3" fmla="*/ 2509756 w 5699760"/>
              <a:gd name="connsiteY1-4" fmla="*/ 1321470 h 4511654"/>
              <a:gd name="connsiteX2-5" fmla="*/ 5699760 w 5699760"/>
              <a:gd name="connsiteY2-6" fmla="*/ 0 h 4511654"/>
              <a:gd name="connsiteX3-7" fmla="*/ 5699760 w 5699760"/>
              <a:gd name="connsiteY3-8" fmla="*/ 4511040 h 4511654"/>
              <a:gd name="connsiteX4-9" fmla="*/ 0 w 5699760"/>
              <a:gd name="connsiteY4-10" fmla="*/ 4511654 h 4511654"/>
              <a:gd name="connsiteX0-11" fmla="*/ 0 w 5699760"/>
              <a:gd name="connsiteY0-12" fmla="*/ 4511654 h 4511654"/>
              <a:gd name="connsiteX1-13" fmla="*/ 2448796 w 5699760"/>
              <a:gd name="connsiteY1-14" fmla="*/ 1184310 h 4511654"/>
              <a:gd name="connsiteX2-15" fmla="*/ 5699760 w 5699760"/>
              <a:gd name="connsiteY2-16" fmla="*/ 0 h 4511654"/>
              <a:gd name="connsiteX3-17" fmla="*/ 5699760 w 5699760"/>
              <a:gd name="connsiteY3-18" fmla="*/ 4511040 h 4511654"/>
              <a:gd name="connsiteX4-19" fmla="*/ 0 w 5699760"/>
              <a:gd name="connsiteY4-20" fmla="*/ 4511654 h 4511654"/>
              <a:gd name="connsiteX0-21" fmla="*/ 0 w 5699760"/>
              <a:gd name="connsiteY0-22" fmla="*/ 4514668 h 4514668"/>
              <a:gd name="connsiteX1-23" fmla="*/ 2448796 w 5699760"/>
              <a:gd name="connsiteY1-24" fmla="*/ 1187324 h 4514668"/>
              <a:gd name="connsiteX2-25" fmla="*/ 5699760 w 5699760"/>
              <a:gd name="connsiteY2-26" fmla="*/ 3014 h 4514668"/>
              <a:gd name="connsiteX3-27" fmla="*/ 5699760 w 5699760"/>
              <a:gd name="connsiteY3-28" fmla="*/ 4514054 h 4514668"/>
              <a:gd name="connsiteX4-29" fmla="*/ 0 w 5699760"/>
              <a:gd name="connsiteY4-30" fmla="*/ 4514668 h 4514668"/>
              <a:gd name="connsiteX0-31" fmla="*/ 0 w 5699760"/>
              <a:gd name="connsiteY0-32" fmla="*/ 4514230 h 4514230"/>
              <a:gd name="connsiteX1-33" fmla="*/ 2448796 w 5699760"/>
              <a:gd name="connsiteY1-34" fmla="*/ 1186886 h 4514230"/>
              <a:gd name="connsiteX2-35" fmla="*/ 5699760 w 5699760"/>
              <a:gd name="connsiteY2-36" fmla="*/ 2576 h 4514230"/>
              <a:gd name="connsiteX3-37" fmla="*/ 5699760 w 5699760"/>
              <a:gd name="connsiteY3-38" fmla="*/ 4513616 h 4514230"/>
              <a:gd name="connsiteX4-39" fmla="*/ 0 w 5699760"/>
              <a:gd name="connsiteY4-40" fmla="*/ 4514230 h 4514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9760" h="4514230">
                <a:moveTo>
                  <a:pt x="0" y="4514230"/>
                </a:moveTo>
                <a:cubicBezTo>
                  <a:pt x="-163" y="3317721"/>
                  <a:pt x="1498836" y="1847388"/>
                  <a:pt x="2448796" y="1186886"/>
                </a:cubicBezTo>
                <a:cubicBezTo>
                  <a:pt x="3398756" y="526384"/>
                  <a:pt x="4564211" y="-43144"/>
                  <a:pt x="5699760" y="2576"/>
                </a:cubicBezTo>
                <a:lnTo>
                  <a:pt x="5699760" y="4513616"/>
                </a:lnTo>
                <a:lnTo>
                  <a:pt x="0" y="4514230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BDBF54-515A-AB3D-93D4-01F077B34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r="26666" b="268"/>
          <a:stretch>
            <a:fillRect/>
          </a:stretch>
        </p:blipFill>
        <p:spPr>
          <a:xfrm>
            <a:off x="8379235" y="371744"/>
            <a:ext cx="3571688" cy="3562127"/>
          </a:xfrm>
          <a:custGeom>
            <a:avLst/>
            <a:gdLst>
              <a:gd name="connsiteX0" fmla="*/ 1601019 w 3571688"/>
              <a:gd name="connsiteY0" fmla="*/ 0 h 3562127"/>
              <a:gd name="connsiteX1" fmla="*/ 1970670 w 3571688"/>
              <a:gd name="connsiteY1" fmla="*/ 0 h 3562127"/>
              <a:gd name="connsiteX2" fmla="*/ 2145754 w 3571688"/>
              <a:gd name="connsiteY2" fmla="*/ 26721 h 3562127"/>
              <a:gd name="connsiteX3" fmla="*/ 3571688 w 3571688"/>
              <a:gd name="connsiteY3" fmla="*/ 1776283 h 3562127"/>
              <a:gd name="connsiteX4" fmla="*/ 1785844 w 3571688"/>
              <a:gd name="connsiteY4" fmla="*/ 3562127 h 3562127"/>
              <a:gd name="connsiteX5" fmla="*/ 0 w 3571688"/>
              <a:gd name="connsiteY5" fmla="*/ 1776283 h 3562127"/>
              <a:gd name="connsiteX6" fmla="*/ 1425935 w 3571688"/>
              <a:gd name="connsiteY6" fmla="*/ 26721 h 356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1688" h="3562127">
                <a:moveTo>
                  <a:pt x="1601019" y="0"/>
                </a:moveTo>
                <a:lnTo>
                  <a:pt x="1970670" y="0"/>
                </a:lnTo>
                <a:lnTo>
                  <a:pt x="2145754" y="26721"/>
                </a:lnTo>
                <a:cubicBezTo>
                  <a:pt x="2959533" y="193244"/>
                  <a:pt x="3571688" y="913276"/>
                  <a:pt x="3571688" y="1776283"/>
                </a:cubicBezTo>
                <a:cubicBezTo>
                  <a:pt x="3571688" y="2762577"/>
                  <a:pt x="2772138" y="3562127"/>
                  <a:pt x="1785844" y="3562127"/>
                </a:cubicBezTo>
                <a:cubicBezTo>
                  <a:pt x="799550" y="3562127"/>
                  <a:pt x="0" y="2762577"/>
                  <a:pt x="0" y="1776283"/>
                </a:cubicBezTo>
                <a:cubicBezTo>
                  <a:pt x="0" y="913276"/>
                  <a:pt x="612156" y="193244"/>
                  <a:pt x="1425935" y="26721"/>
                </a:cubicBezTo>
                <a:close/>
              </a:path>
            </a:pathLst>
          </a:custGeom>
          <a:ln w="190500">
            <a:solidFill>
              <a:srgbClr val="8E502A"/>
            </a:solidFill>
          </a:ln>
        </p:spPr>
      </p:pic>
    </p:spTree>
    <p:extLst>
      <p:ext uri="{BB962C8B-B14F-4D97-AF65-F5344CB8AC3E}">
        <p14:creationId xmlns:p14="http://schemas.microsoft.com/office/powerpoint/2010/main" val="139319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9493C7-1926-DC86-0C87-769EFE9B4C11}"/>
              </a:ext>
            </a:extLst>
          </p:cNvPr>
          <p:cNvGrpSpPr/>
          <p:nvPr/>
        </p:nvGrpSpPr>
        <p:grpSpPr>
          <a:xfrm>
            <a:off x="1235669" y="158547"/>
            <a:ext cx="4008120" cy="905781"/>
            <a:chOff x="6857954" y="743518"/>
            <a:chExt cx="4008120" cy="83170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238DE0A-5CB0-E735-9438-21320B381AF6}"/>
                </a:ext>
              </a:extLst>
            </p:cNvPr>
            <p:cNvSpPr/>
            <p:nvPr/>
          </p:nvSpPr>
          <p:spPr>
            <a:xfrm>
              <a:off x="6929975" y="743518"/>
              <a:ext cx="3864078" cy="746696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BC75E70-18CB-B15C-B0AE-656C0840B8AC}"/>
                </a:ext>
              </a:extLst>
            </p:cNvPr>
            <p:cNvSpPr txBox="1"/>
            <p:nvPr/>
          </p:nvSpPr>
          <p:spPr>
            <a:xfrm>
              <a:off x="6857954" y="840448"/>
              <a:ext cx="4008120" cy="73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8E502A"/>
                  </a:solidFill>
                  <a:cs typeface="+mn-ea"/>
                  <a:sym typeface="+mn-lt"/>
                </a:rPr>
                <a:t>3</a:t>
              </a:r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、酒店经营状况</a:t>
              </a:r>
              <a:endParaRPr lang="en-US" altLang="zh-CN" sz="2800" b="1" dirty="0">
                <a:solidFill>
                  <a:srgbClr val="8E502A"/>
                </a:solidFill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4649F25-A8C8-71FA-3913-0119DC32E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" b="1454"/>
          <a:stretch/>
        </p:blipFill>
        <p:spPr>
          <a:xfrm>
            <a:off x="57559" y="1115552"/>
            <a:ext cx="5815826" cy="40413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D4AC8F-88FF-84E1-C465-969777F1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8" b="2197"/>
          <a:stretch/>
        </p:blipFill>
        <p:spPr>
          <a:xfrm>
            <a:off x="5873385" y="1818969"/>
            <a:ext cx="5980882" cy="44436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C7B9A0A-69F6-BA11-BBB3-E85BB4286C56}"/>
              </a:ext>
            </a:extLst>
          </p:cNvPr>
          <p:cNvSpPr txBox="1"/>
          <p:nvPr/>
        </p:nvSpPr>
        <p:spPr>
          <a:xfrm>
            <a:off x="5604387" y="403123"/>
            <a:ext cx="658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每月不同酒店的平均旅客数</a:t>
            </a:r>
            <a:endParaRPr lang="en-US" altLang="zh-CN" sz="24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每月不同酒店的预订量和取消量</a:t>
            </a:r>
            <a:endParaRPr lang="en-US" altLang="zh-CN" sz="24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每月不同酒店的人均价格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46345F-8E48-0C61-5408-7EF00026B302}"/>
              </a:ext>
            </a:extLst>
          </p:cNvPr>
          <p:cNvSpPr txBox="1"/>
          <p:nvPr/>
        </p:nvSpPr>
        <p:spPr>
          <a:xfrm>
            <a:off x="450320" y="5219228"/>
            <a:ext cx="564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旅客数</a:t>
            </a:r>
            <a:r>
              <a:rPr lang="en-US" altLang="zh-CN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vs</a:t>
            </a:r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订单量：走势大致相同</a:t>
            </a:r>
            <a:endParaRPr lang="en-US" altLang="zh-CN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3FB306-65EF-102D-903E-AD0130748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" t="4916" r="6963" b="4820"/>
          <a:stretch/>
        </p:blipFill>
        <p:spPr>
          <a:xfrm>
            <a:off x="0" y="629264"/>
            <a:ext cx="6656439" cy="498613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17EC38A-9A9F-BCA2-7942-01E17CDA3DA5}"/>
              </a:ext>
            </a:extLst>
          </p:cNvPr>
          <p:cNvSpPr txBox="1"/>
          <p:nvPr/>
        </p:nvSpPr>
        <p:spPr>
          <a:xfrm>
            <a:off x="6656439" y="1242598"/>
            <a:ext cx="515394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城市酒店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3-5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月（春季）和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8-10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月（秋季）为预定旺季，房价也相应提高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订单数和总客流量也迎来峰值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度假酒店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3-5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月份（春季）和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7-9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月份（秋季）为预定旺季，房价稍有上浮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度假酒店在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7-8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月房价很高，远高于其他月份，不排除有夏季人们扎堆出游的影响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两种酒店冬季生意都不太好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度假酒店全年订单量比较稳定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endParaRPr lang="zh-CN" altLang="en-US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6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A24772-CA21-0B44-B00C-8409D45BCB50}"/>
              </a:ext>
            </a:extLst>
          </p:cNvPr>
          <p:cNvSpPr txBox="1"/>
          <p:nvPr/>
        </p:nvSpPr>
        <p:spPr>
          <a:xfrm>
            <a:off x="7107126" y="1096161"/>
            <a:ext cx="416641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0"/>
              </a:spcAft>
            </a:pPr>
            <a:r>
              <a:rPr lang="zh-CN" altLang="en-US" sz="4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取消量相关</a:t>
            </a:r>
            <a:endParaRPr lang="en-US" altLang="zh-CN" sz="4000" b="1" kern="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城市酒店的取消率几乎全年都高于度假酒店，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月和</a:t>
            </a:r>
            <a:r>
              <a:rPr lang="en-US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7-8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月和冬季取消率都偏高</a:t>
            </a:r>
            <a:endParaRPr lang="en-US" altLang="zh-CN" sz="2400" b="1" kern="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algn="l">
              <a:spcBef>
                <a:spcPts val="600"/>
              </a:spcBef>
              <a:spcAft>
                <a:spcPts val="0"/>
              </a:spcAft>
            </a:pP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度假酒店全年取消率波动比较大，但是过年期间取消率极低，</a:t>
            </a:r>
            <a:r>
              <a:rPr lang="zh-CN" altLang="en-US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原因分析：</a:t>
            </a:r>
            <a:r>
              <a:rPr lang="en-US" altLang="zh-CN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冬季订单</a:t>
            </a:r>
            <a:r>
              <a:rPr lang="zh-CN" altLang="en-US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少。</a:t>
            </a:r>
            <a:r>
              <a:rPr lang="en-US" altLang="zh-CN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寒假期间</a:t>
            </a:r>
            <a:r>
              <a:rPr lang="zh-CN" altLang="en-US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可能是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跨年旅游</a:t>
            </a:r>
            <a:r>
              <a:rPr lang="zh-CN" altLang="en-US" sz="24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zh-CN" sz="24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不容易临时取消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1C6FC1-854D-DE7D-CD45-D9F1473B2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" r="4405"/>
          <a:stretch/>
        </p:blipFill>
        <p:spPr>
          <a:xfrm>
            <a:off x="-1" y="0"/>
            <a:ext cx="6597446" cy="60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8" y="109437"/>
            <a:ext cx="4846320" cy="1155752"/>
            <a:chOff x="6614160" y="762000"/>
            <a:chExt cx="4846320" cy="106123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723587" y="918894"/>
              <a:ext cx="4736893" cy="90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顾客行为分析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-</a:t>
              </a:r>
              <a:r>
                <a:rPr lang="zh-CN" altLang="en-US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天数选择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BF480E9-799A-1A83-AB71-D1BD6052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5" r="4334" b="1049"/>
          <a:stretch/>
        </p:blipFill>
        <p:spPr>
          <a:xfrm>
            <a:off x="-1" y="1295164"/>
            <a:ext cx="9144001" cy="51043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EC690E-67E4-5BD4-648F-CFFFAA18F8E1}"/>
              </a:ext>
            </a:extLst>
          </p:cNvPr>
          <p:cNvSpPr txBox="1"/>
          <p:nvPr/>
        </p:nvSpPr>
        <p:spPr>
          <a:xfrm>
            <a:off x="9145377" y="1446686"/>
            <a:ext cx="29398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度假酒店最受欢迎的住宿时间是一晚、七晚、两晚、三晚和四晚。</a:t>
            </a:r>
            <a:endParaRPr lang="en-US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400" b="1" kern="100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zh-CN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城市酒店最受欢迎的住宿时间是三晚、两晚、一晚和四晚。</a:t>
            </a:r>
            <a:endParaRPr lang="en-US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zh-CN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可以看出</a:t>
            </a:r>
            <a:r>
              <a:rPr lang="zh-CN" altLang="en-US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居住时间越长，越倾向于选择度假酒店。</a:t>
            </a:r>
            <a:endParaRPr lang="zh-CN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endParaRPr lang="zh-CN" altLang="en-US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41382" y="234778"/>
            <a:ext cx="4846320" cy="802624"/>
            <a:chOff x="6614160" y="918894"/>
            <a:chExt cx="4846320" cy="904339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60" y="918894"/>
              <a:ext cx="4846320" cy="832972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723587" y="918894"/>
              <a:ext cx="4736893" cy="904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顾客行为分析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-</a:t>
              </a:r>
              <a:r>
                <a:rPr lang="zh-CN" altLang="en-US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特殊要求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66636B7-0362-087E-5BE9-5E374A10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" y="1462745"/>
            <a:ext cx="5808930" cy="39176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69930F-0CE7-C97C-641E-F3E1B8032A34}"/>
              </a:ext>
            </a:extLst>
          </p:cNvPr>
          <p:cNvSpPr txBox="1"/>
          <p:nvPr/>
        </p:nvSpPr>
        <p:spPr>
          <a:xfrm>
            <a:off x="6095999" y="4698875"/>
            <a:ext cx="58089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跟团客人的特殊要求数量最多</a:t>
            </a:r>
            <a:r>
              <a:rPr lang="zh-CN" altLang="en-US" sz="28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8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zh-CN" sz="28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临时派对客人的特殊要求数量最少</a:t>
            </a:r>
            <a:endParaRPr lang="en-US" altLang="zh-CN" sz="28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800" b="1" kern="1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7</a:t>
            </a:r>
            <a:r>
              <a:rPr lang="zh-CN" altLang="en-US" sz="2800" b="1" kern="1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800" b="1" kern="1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sz="2800" b="1" kern="1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 sz="2800" b="1" kern="1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sz="2800" b="1" kern="1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月份特殊要求多一些</a:t>
            </a:r>
            <a:endParaRPr lang="zh-CN" altLang="zh-CN" sz="28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endParaRPr lang="zh-CN" altLang="en-US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2EC890-D8AF-625B-40E0-6F06CB10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657" y="655543"/>
            <a:ext cx="6305613" cy="35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8" y="109437"/>
            <a:ext cx="6275436" cy="1155753"/>
            <a:chOff x="6614160" y="762000"/>
            <a:chExt cx="6275436" cy="106123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60" y="762000"/>
              <a:ext cx="5665836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723587" y="918894"/>
              <a:ext cx="6166009" cy="90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&amp;</a:t>
              </a:r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</a:t>
              </a:r>
              <a:r>
                <a:rPr lang="en-US" altLang="zh-CN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-</a:t>
              </a:r>
              <a:r>
                <a:rPr lang="zh-CN" altLang="en-US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渠道选择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07E5CD8-65E0-0C78-4ADA-59ED9AA4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1178"/>
            <a:ext cx="6196374" cy="50454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82CBEC-FABC-3306-1459-0113CC876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r="2223"/>
          <a:stretch/>
        </p:blipFill>
        <p:spPr>
          <a:xfrm>
            <a:off x="6053432" y="2723997"/>
            <a:ext cx="6096000" cy="41340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78E8FB-9838-B4F6-A6EE-5782BDF59E06}"/>
              </a:ext>
            </a:extLst>
          </p:cNvPr>
          <p:cNvSpPr txBox="1"/>
          <p:nvPr/>
        </p:nvSpPr>
        <p:spPr>
          <a:xfrm>
            <a:off x="6872154" y="385733"/>
            <a:ext cx="460149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旅行社是人们的首选，不管线上还是线下，</a:t>
            </a:r>
            <a:r>
              <a:rPr lang="zh-CN" altLang="en-US" sz="2000" b="1" kern="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占</a:t>
            </a: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了总体的一半以上；</a:t>
            </a:r>
            <a:endParaRPr lang="zh-CN" altLang="zh-CN" sz="20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直接前往酒店进行入住的占比也比预期高（</a:t>
            </a:r>
            <a:r>
              <a:rPr lang="en-US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13.5%</a:t>
            </a: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endParaRPr lang="zh-CN" altLang="zh-CN" sz="20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线上</a:t>
            </a:r>
            <a:r>
              <a:rPr lang="en-US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TA</a:t>
            </a: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的取消比例很高，其次是线下</a:t>
            </a:r>
            <a:r>
              <a:rPr lang="en-US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TA/TO</a:t>
            </a:r>
            <a:r>
              <a:rPr lang="zh-CN" altLang="zh-CN" sz="2000" b="1" kern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，最后是团体预定</a:t>
            </a:r>
            <a:endParaRPr lang="zh-CN" altLang="zh-CN" sz="20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0" algn="l">
              <a:spcBef>
                <a:spcPts val="60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62000" marR="0" algn="l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en-US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4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7" y="109438"/>
            <a:ext cx="6639230" cy="951226"/>
            <a:chOff x="6614159" y="762000"/>
            <a:chExt cx="6639230" cy="106123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59" y="762000"/>
              <a:ext cx="6639229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723587" y="918894"/>
              <a:ext cx="6529802" cy="904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&amp;</a:t>
              </a:r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</a:t>
              </a:r>
              <a:r>
                <a:rPr lang="en-US" altLang="zh-CN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-</a:t>
              </a:r>
              <a:r>
                <a:rPr lang="zh-CN" altLang="en-US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历史取消订单量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AFA9289-0615-3C81-701E-AA2AA1EF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0" y="1060663"/>
            <a:ext cx="7743986" cy="57973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A85AFE-5C74-F228-3326-24FE921CC919}"/>
              </a:ext>
            </a:extLst>
          </p:cNvPr>
          <p:cNvSpPr txBox="1"/>
          <p:nvPr/>
        </p:nvSpPr>
        <p:spPr>
          <a:xfrm>
            <a:off x="8318090" y="3429000"/>
            <a:ext cx="3706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800" b="1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历史取消订单越多越有可能取消订单</a:t>
            </a:r>
            <a:endParaRPr lang="zh-CN" altLang="en-US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9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7" y="109438"/>
            <a:ext cx="6639230" cy="1125516"/>
            <a:chOff x="6614159" y="762000"/>
            <a:chExt cx="6639230" cy="125568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59" y="762000"/>
              <a:ext cx="6639229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723587" y="918894"/>
              <a:ext cx="6529802" cy="10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&amp;</a:t>
              </a:r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</a:t>
              </a:r>
              <a:r>
                <a:rPr lang="en-US" altLang="zh-CN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-</a:t>
              </a:r>
              <a:r>
                <a:rPr lang="zh-CN" altLang="en-US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提前预定时长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85AFE-5C74-F228-3326-24FE921CC919}"/>
              </a:ext>
            </a:extLst>
          </p:cNvPr>
          <p:cNvSpPr txBox="1"/>
          <p:nvPr/>
        </p:nvSpPr>
        <p:spPr>
          <a:xfrm>
            <a:off x="8131277" y="294941"/>
            <a:ext cx="3706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提前预定时长越长，取消率越高</a:t>
            </a:r>
            <a:endParaRPr lang="zh-CN" altLang="en-US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89B742-EA88-9E5B-95F3-C6241CF9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" r="1546" b="1492"/>
          <a:stretch/>
        </p:blipFill>
        <p:spPr>
          <a:xfrm>
            <a:off x="196645" y="1234954"/>
            <a:ext cx="9940413" cy="50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4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7" y="109438"/>
            <a:ext cx="6944030" cy="1024187"/>
            <a:chOff x="6614159" y="762000"/>
            <a:chExt cx="6944030" cy="114263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59" y="762000"/>
              <a:ext cx="6639229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7028387" y="805847"/>
              <a:ext cx="6529802" cy="10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平均每日房价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&amp;</a:t>
              </a:r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85AFE-5C74-F228-3326-24FE921CC919}"/>
              </a:ext>
            </a:extLst>
          </p:cNvPr>
          <p:cNvSpPr txBox="1"/>
          <p:nvPr/>
        </p:nvSpPr>
        <p:spPr>
          <a:xfrm>
            <a:off x="7826477" y="294941"/>
            <a:ext cx="4011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价格越低，取消率也越高，符合人们正常认知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38E172-A2DD-90DB-FB1D-C47EC63A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542285"/>
            <a:ext cx="8982658" cy="45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2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/>
          <p:cNvSpPr/>
          <p:nvPr/>
        </p:nvSpPr>
        <p:spPr>
          <a:xfrm>
            <a:off x="0" y="0"/>
            <a:ext cx="4846320" cy="5577839"/>
          </a:xfrm>
          <a:custGeom>
            <a:avLst/>
            <a:gdLst>
              <a:gd name="connsiteX0" fmla="*/ 9692640 w 9692640"/>
              <a:gd name="connsiteY0" fmla="*/ 4846320 h 9692640"/>
              <a:gd name="connsiteX1" fmla="*/ 4849062 w 9692640"/>
              <a:gd name="connsiteY1" fmla="*/ 9692639 h 9692640"/>
              <a:gd name="connsiteX2" fmla="*/ 4846320 w 9692640"/>
              <a:gd name="connsiteY2" fmla="*/ 4846320 h 9692640"/>
              <a:gd name="connsiteX3" fmla="*/ 9692640 w 9692640"/>
              <a:gd name="connsiteY3" fmla="*/ 4846320 h 9692640"/>
              <a:gd name="connsiteX0-1" fmla="*/ 4846320 w 4846320"/>
              <a:gd name="connsiteY0-2" fmla="*/ 0 h 5577839"/>
              <a:gd name="connsiteX1-3" fmla="*/ 2742 w 4846320"/>
              <a:gd name="connsiteY1-4" fmla="*/ 5577839 h 5577839"/>
              <a:gd name="connsiteX2-5" fmla="*/ 0 w 4846320"/>
              <a:gd name="connsiteY2-6" fmla="*/ 0 h 5577839"/>
              <a:gd name="connsiteX3-7" fmla="*/ 4846320 w 4846320"/>
              <a:gd name="connsiteY3-8" fmla="*/ 0 h 55778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46320" h="5577839">
                <a:moveTo>
                  <a:pt x="4846320" y="0"/>
                </a:moveTo>
                <a:cubicBezTo>
                  <a:pt x="4846320" y="2675478"/>
                  <a:pt x="2678219" y="5576325"/>
                  <a:pt x="2742" y="5577839"/>
                </a:cubicBezTo>
                <a:lnTo>
                  <a:pt x="0" y="0"/>
                </a:lnTo>
                <a:lnTo>
                  <a:pt x="4846320" y="0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846320" cy="4846319"/>
          </a:xfrm>
          <a:custGeom>
            <a:avLst/>
            <a:gdLst>
              <a:gd name="connsiteX0" fmla="*/ 0 w 4846320"/>
              <a:gd name="connsiteY0" fmla="*/ 0 h 4846319"/>
              <a:gd name="connsiteX1" fmla="*/ 4846320 w 4846320"/>
              <a:gd name="connsiteY1" fmla="*/ 0 h 4846319"/>
              <a:gd name="connsiteX2" fmla="*/ 2742 w 4846320"/>
              <a:gd name="connsiteY2" fmla="*/ 4846319 h 484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6320" h="4846319">
                <a:moveTo>
                  <a:pt x="0" y="0"/>
                </a:moveTo>
                <a:lnTo>
                  <a:pt x="4846320" y="0"/>
                </a:lnTo>
                <a:cubicBezTo>
                  <a:pt x="4846320" y="2675478"/>
                  <a:pt x="2678219" y="4844805"/>
                  <a:pt x="2742" y="4846319"/>
                </a:cubicBezTo>
                <a:close/>
              </a:path>
            </a:pathLst>
          </a:custGeom>
        </p:spPr>
      </p:pic>
      <p:sp>
        <p:nvSpPr>
          <p:cNvPr id="6" name="椭圆 5"/>
          <p:cNvSpPr/>
          <p:nvPr/>
        </p:nvSpPr>
        <p:spPr>
          <a:xfrm>
            <a:off x="2423160" y="1043939"/>
            <a:ext cx="3489959" cy="3489959"/>
          </a:xfrm>
          <a:prstGeom prst="ellipse">
            <a:avLst/>
          </a:prstGeom>
          <a:solidFill>
            <a:srgbClr val="DFD9D2"/>
          </a:solidFill>
          <a:ln w="190500">
            <a:solidFill>
              <a:srgbClr val="8E5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3760" y="1163568"/>
            <a:ext cx="1432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9600" dirty="0">
                <a:solidFill>
                  <a:srgbClr val="8E502A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614160" y="203448"/>
            <a:ext cx="4846320" cy="960120"/>
            <a:chOff x="6614160" y="762000"/>
            <a:chExt cx="4846320" cy="960120"/>
          </a:xfrm>
        </p:grpSpPr>
        <p:sp>
          <p:nvSpPr>
            <p:cNvPr id="9" name="矩形: 圆角 8"/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04905" y="887536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01.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数据集介绍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32597" y="1345612"/>
            <a:ext cx="4846320" cy="960120"/>
            <a:chOff x="6614160" y="2042160"/>
            <a:chExt cx="4846320" cy="960120"/>
          </a:xfrm>
        </p:grpSpPr>
        <p:sp>
          <p:nvSpPr>
            <p:cNvPr id="25" name="矩形: 圆角 24"/>
            <p:cNvSpPr/>
            <p:nvPr/>
          </p:nvSpPr>
          <p:spPr>
            <a:xfrm>
              <a:off x="6614160" y="204216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040880" y="2199054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02.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探索性分析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51030" y="2538054"/>
            <a:ext cx="4846320" cy="960120"/>
            <a:chOff x="6614160" y="3375661"/>
            <a:chExt cx="4846320" cy="960120"/>
          </a:xfrm>
        </p:grpSpPr>
        <p:sp>
          <p:nvSpPr>
            <p:cNvPr id="27" name="矩形: 圆角 26"/>
            <p:cNvSpPr/>
            <p:nvPr/>
          </p:nvSpPr>
          <p:spPr>
            <a:xfrm>
              <a:off x="6614160" y="3375661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40880" y="3532555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03.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取消率预测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89132" y="3730496"/>
            <a:ext cx="4846320" cy="960120"/>
            <a:chOff x="6614160" y="4709162"/>
            <a:chExt cx="4846320" cy="960120"/>
          </a:xfrm>
        </p:grpSpPr>
        <p:sp>
          <p:nvSpPr>
            <p:cNvPr id="29" name="矩形: 圆角 28"/>
            <p:cNvSpPr/>
            <p:nvPr/>
          </p:nvSpPr>
          <p:spPr>
            <a:xfrm>
              <a:off x="6614160" y="4709162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040880" y="4866056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04.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模型优化</a:t>
              </a:r>
            </a:p>
          </p:txBody>
        </p:sp>
      </p:grpSp>
      <p:sp>
        <p:nvSpPr>
          <p:cNvPr id="33" name="直角三角形 32"/>
          <p:cNvSpPr/>
          <p:nvPr/>
        </p:nvSpPr>
        <p:spPr>
          <a:xfrm flipH="1">
            <a:off x="6903720" y="5939106"/>
            <a:ext cx="5288280" cy="91889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88280" h="91889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3632200" y="323036"/>
                  <a:pt x="5288280" y="91889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不完整圆 35"/>
          <p:cNvSpPr/>
          <p:nvPr/>
        </p:nvSpPr>
        <p:spPr>
          <a:xfrm flipH="1">
            <a:off x="-991876" y="5866124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727960" y="5334000"/>
            <a:ext cx="605106" cy="605106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130040" y="6096000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D825E8-8C40-1D6E-933A-BA28AB1F1FB4}"/>
              </a:ext>
            </a:extLst>
          </p:cNvPr>
          <p:cNvGrpSpPr/>
          <p:nvPr/>
        </p:nvGrpSpPr>
        <p:grpSpPr>
          <a:xfrm>
            <a:off x="6696752" y="4935111"/>
            <a:ext cx="4846320" cy="960120"/>
            <a:chOff x="6614160" y="3375661"/>
            <a:chExt cx="4846320" cy="9601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5364E88-71FC-F63C-63BD-49148C1F6ABE}"/>
                </a:ext>
              </a:extLst>
            </p:cNvPr>
            <p:cNvSpPr/>
            <p:nvPr/>
          </p:nvSpPr>
          <p:spPr>
            <a:xfrm>
              <a:off x="6614160" y="3375661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5D659F-97C9-BFFD-C43A-E158B1FD769D}"/>
                </a:ext>
              </a:extLst>
            </p:cNvPr>
            <p:cNvSpPr txBox="1"/>
            <p:nvPr/>
          </p:nvSpPr>
          <p:spPr>
            <a:xfrm>
              <a:off x="7040880" y="3532555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05.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反思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7" y="109438"/>
            <a:ext cx="6639230" cy="1125516"/>
            <a:chOff x="6614159" y="762000"/>
            <a:chExt cx="6639230" cy="125568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59" y="762000"/>
              <a:ext cx="6639229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723587" y="918894"/>
              <a:ext cx="6529802" cy="109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</a:t>
              </a:r>
              <a:r>
                <a:rPr lang="en-US" altLang="zh-CN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&amp;</a:t>
              </a:r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</a:t>
              </a:r>
              <a:r>
                <a:rPr lang="en-US" altLang="zh-CN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-</a:t>
              </a:r>
              <a:r>
                <a:rPr lang="zh-CN" altLang="en-US" sz="24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房型匹配率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85AFE-5C74-F228-3326-24FE921CC919}"/>
              </a:ext>
            </a:extLst>
          </p:cNvPr>
          <p:cNvSpPr txBox="1"/>
          <p:nvPr/>
        </p:nvSpPr>
        <p:spPr>
          <a:xfrm>
            <a:off x="7888023" y="168791"/>
            <a:ext cx="37067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房型不匹配的用户反而不倾向于取消订单</a:t>
            </a:r>
            <a:r>
              <a:rPr lang="zh-CN" altLang="en-US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4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zh-CN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猜测</a:t>
            </a:r>
            <a:r>
              <a:rPr lang="zh-CN" altLang="en-US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zh-CN" altLang="zh-CN" sz="24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房型不一致属于房型升级的情况，或者大众倾向于因为酒店供不应求而妥协，从而降低取消率</a:t>
            </a:r>
            <a:r>
              <a:rPr lang="zh-CN" altLang="en-US" sz="28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zh-CN" sz="28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endParaRPr lang="zh-CN" altLang="en-US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13D523-4718-91E0-0EF8-CCB81C957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r="4433" b="951"/>
          <a:stretch/>
        </p:blipFill>
        <p:spPr>
          <a:xfrm>
            <a:off x="375317" y="1057658"/>
            <a:ext cx="7382336" cy="5696789"/>
          </a:xfrm>
          <a:prstGeom prst="rect">
            <a:avLst/>
          </a:prstGeom>
        </p:spPr>
      </p:pic>
      <p:sp>
        <p:nvSpPr>
          <p:cNvPr id="5" name="不完整圆 3">
            <a:extLst>
              <a:ext uri="{FF2B5EF4-FFF2-40B4-BE49-F238E27FC236}">
                <a16:creationId xmlns:a16="http://schemas.microsoft.com/office/drawing/2014/main" id="{1B75A560-78BB-3C85-E8C3-23914CEFE9D2}"/>
              </a:ext>
            </a:extLst>
          </p:cNvPr>
          <p:cNvSpPr/>
          <p:nvPr/>
        </p:nvSpPr>
        <p:spPr>
          <a:xfrm>
            <a:off x="7443018" y="2819354"/>
            <a:ext cx="4748981" cy="4039259"/>
          </a:xfrm>
          <a:custGeom>
            <a:avLst/>
            <a:gdLst>
              <a:gd name="connsiteX0" fmla="*/ 0 w 9022080"/>
              <a:gd name="connsiteY0" fmla="*/ 4511654 h 9022080"/>
              <a:gd name="connsiteX1" fmla="*/ 1321036 w 9022080"/>
              <a:gd name="connsiteY1" fmla="*/ 1321470 h 9022080"/>
              <a:gd name="connsiteX2" fmla="*/ 4511040 w 9022080"/>
              <a:gd name="connsiteY2" fmla="*/ 0 h 9022080"/>
              <a:gd name="connsiteX3" fmla="*/ 4511040 w 9022080"/>
              <a:gd name="connsiteY3" fmla="*/ 4511040 h 9022080"/>
              <a:gd name="connsiteX4" fmla="*/ 0 w 9022080"/>
              <a:gd name="connsiteY4" fmla="*/ 4511654 h 9022080"/>
              <a:gd name="connsiteX0-1" fmla="*/ 0 w 5699760"/>
              <a:gd name="connsiteY0-2" fmla="*/ 4511654 h 4511654"/>
              <a:gd name="connsiteX1-3" fmla="*/ 2509756 w 5699760"/>
              <a:gd name="connsiteY1-4" fmla="*/ 1321470 h 4511654"/>
              <a:gd name="connsiteX2-5" fmla="*/ 5699760 w 5699760"/>
              <a:gd name="connsiteY2-6" fmla="*/ 0 h 4511654"/>
              <a:gd name="connsiteX3-7" fmla="*/ 5699760 w 5699760"/>
              <a:gd name="connsiteY3-8" fmla="*/ 4511040 h 4511654"/>
              <a:gd name="connsiteX4-9" fmla="*/ 0 w 5699760"/>
              <a:gd name="connsiteY4-10" fmla="*/ 4511654 h 4511654"/>
              <a:gd name="connsiteX0-11" fmla="*/ 0 w 5699760"/>
              <a:gd name="connsiteY0-12" fmla="*/ 4511654 h 4511654"/>
              <a:gd name="connsiteX1-13" fmla="*/ 2448796 w 5699760"/>
              <a:gd name="connsiteY1-14" fmla="*/ 1184310 h 4511654"/>
              <a:gd name="connsiteX2-15" fmla="*/ 5699760 w 5699760"/>
              <a:gd name="connsiteY2-16" fmla="*/ 0 h 4511654"/>
              <a:gd name="connsiteX3-17" fmla="*/ 5699760 w 5699760"/>
              <a:gd name="connsiteY3-18" fmla="*/ 4511040 h 4511654"/>
              <a:gd name="connsiteX4-19" fmla="*/ 0 w 5699760"/>
              <a:gd name="connsiteY4-20" fmla="*/ 4511654 h 4511654"/>
              <a:gd name="connsiteX0-21" fmla="*/ 0 w 5699760"/>
              <a:gd name="connsiteY0-22" fmla="*/ 4514668 h 4514668"/>
              <a:gd name="connsiteX1-23" fmla="*/ 2448796 w 5699760"/>
              <a:gd name="connsiteY1-24" fmla="*/ 1187324 h 4514668"/>
              <a:gd name="connsiteX2-25" fmla="*/ 5699760 w 5699760"/>
              <a:gd name="connsiteY2-26" fmla="*/ 3014 h 4514668"/>
              <a:gd name="connsiteX3-27" fmla="*/ 5699760 w 5699760"/>
              <a:gd name="connsiteY3-28" fmla="*/ 4514054 h 4514668"/>
              <a:gd name="connsiteX4-29" fmla="*/ 0 w 5699760"/>
              <a:gd name="connsiteY4-30" fmla="*/ 4514668 h 4514668"/>
              <a:gd name="connsiteX0-31" fmla="*/ 0 w 5699760"/>
              <a:gd name="connsiteY0-32" fmla="*/ 4514230 h 4514230"/>
              <a:gd name="connsiteX1-33" fmla="*/ 2448796 w 5699760"/>
              <a:gd name="connsiteY1-34" fmla="*/ 1186886 h 4514230"/>
              <a:gd name="connsiteX2-35" fmla="*/ 5699760 w 5699760"/>
              <a:gd name="connsiteY2-36" fmla="*/ 2576 h 4514230"/>
              <a:gd name="connsiteX3-37" fmla="*/ 5699760 w 5699760"/>
              <a:gd name="connsiteY3-38" fmla="*/ 4513616 h 4514230"/>
              <a:gd name="connsiteX4-39" fmla="*/ 0 w 5699760"/>
              <a:gd name="connsiteY4-40" fmla="*/ 4514230 h 4514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9760" h="4514230">
                <a:moveTo>
                  <a:pt x="0" y="4514230"/>
                </a:moveTo>
                <a:cubicBezTo>
                  <a:pt x="-163" y="3317721"/>
                  <a:pt x="1498836" y="1847388"/>
                  <a:pt x="2448796" y="1186886"/>
                </a:cubicBezTo>
                <a:cubicBezTo>
                  <a:pt x="3398756" y="526384"/>
                  <a:pt x="4564211" y="-43144"/>
                  <a:pt x="5699760" y="2576"/>
                </a:cubicBezTo>
                <a:lnTo>
                  <a:pt x="5699760" y="4513616"/>
                </a:lnTo>
                <a:lnTo>
                  <a:pt x="0" y="4514230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CA5560-34CF-1702-3638-AB4E129815FE}"/>
              </a:ext>
            </a:extLst>
          </p:cNvPr>
          <p:cNvSpPr/>
          <p:nvPr/>
        </p:nvSpPr>
        <p:spPr>
          <a:xfrm>
            <a:off x="8382308" y="492329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有趣的发现</a:t>
            </a:r>
            <a:endParaRPr lang="zh-CN" alt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ED3D9C7-7D7C-B6DA-0D0E-3816750147C9}"/>
              </a:ext>
            </a:extLst>
          </p:cNvPr>
          <p:cNvGrpSpPr/>
          <p:nvPr/>
        </p:nvGrpSpPr>
        <p:grpSpPr>
          <a:xfrm>
            <a:off x="882447" y="109438"/>
            <a:ext cx="3079953" cy="1053683"/>
            <a:chOff x="6614159" y="762000"/>
            <a:chExt cx="6776881" cy="117554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52F768D-4D4B-8618-70EF-9E7B7F998E88}"/>
                </a:ext>
              </a:extLst>
            </p:cNvPr>
            <p:cNvSpPr/>
            <p:nvPr/>
          </p:nvSpPr>
          <p:spPr>
            <a:xfrm>
              <a:off x="6614159" y="762000"/>
              <a:ext cx="6639229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FE78C79-A909-50C7-8C7B-7314F11897D3}"/>
                </a:ext>
              </a:extLst>
            </p:cNvPr>
            <p:cNvSpPr txBox="1"/>
            <p:nvPr/>
          </p:nvSpPr>
          <p:spPr>
            <a:xfrm>
              <a:off x="6861238" y="838755"/>
              <a:ext cx="6529802" cy="1098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相关性分析</a:t>
              </a:r>
              <a:endPara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endParaRPr lang="zh-CN" altLang="en-US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C3C5F98-FD20-535E-87D6-E8828EAB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21"/>
            <a:ext cx="7308183" cy="4018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474A98-2528-B67F-89FE-E34296AC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22" y="483335"/>
            <a:ext cx="6219825" cy="533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8E71D5-D4BA-B87D-4B58-C158962CD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22"/>
          <a:stretch/>
        </p:blipFill>
        <p:spPr>
          <a:xfrm>
            <a:off x="7461761" y="1016735"/>
            <a:ext cx="4162886" cy="53579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793480-457D-30E0-B7EC-EDC09D28B030}"/>
              </a:ext>
            </a:extLst>
          </p:cNvPr>
          <p:cNvSpPr txBox="1"/>
          <p:nvPr/>
        </p:nvSpPr>
        <p:spPr>
          <a:xfrm>
            <a:off x="422735" y="5374689"/>
            <a:ext cx="62533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前五个特征与是否取消订单相关性高</a:t>
            </a:r>
            <a:r>
              <a:rPr lang="en-US" altLang="zh-CN" sz="20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zh-CN" sz="2000" b="1" kern="10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zh-CN" sz="2000" b="1" kern="10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提前预定的时长、特殊要求总量、是否需要停车位、对预定进行的更改、历史取消量</a:t>
            </a:r>
          </a:p>
        </p:txBody>
      </p:sp>
    </p:spTree>
    <p:extLst>
      <p:ext uri="{BB962C8B-B14F-4D97-AF65-F5344CB8AC3E}">
        <p14:creationId xmlns:p14="http://schemas.microsoft.com/office/powerpoint/2010/main" val="4107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/>
          <p:cNvSpPr/>
          <p:nvPr/>
        </p:nvSpPr>
        <p:spPr>
          <a:xfrm>
            <a:off x="0" y="0"/>
            <a:ext cx="4846320" cy="5577839"/>
          </a:xfrm>
          <a:custGeom>
            <a:avLst/>
            <a:gdLst>
              <a:gd name="connsiteX0" fmla="*/ 9692640 w 9692640"/>
              <a:gd name="connsiteY0" fmla="*/ 4846320 h 9692640"/>
              <a:gd name="connsiteX1" fmla="*/ 4849062 w 9692640"/>
              <a:gd name="connsiteY1" fmla="*/ 9692639 h 9692640"/>
              <a:gd name="connsiteX2" fmla="*/ 4846320 w 9692640"/>
              <a:gd name="connsiteY2" fmla="*/ 4846320 h 9692640"/>
              <a:gd name="connsiteX3" fmla="*/ 9692640 w 9692640"/>
              <a:gd name="connsiteY3" fmla="*/ 4846320 h 9692640"/>
              <a:gd name="connsiteX0-1" fmla="*/ 4846320 w 4846320"/>
              <a:gd name="connsiteY0-2" fmla="*/ 0 h 5577839"/>
              <a:gd name="connsiteX1-3" fmla="*/ 2742 w 4846320"/>
              <a:gd name="connsiteY1-4" fmla="*/ 5577839 h 5577839"/>
              <a:gd name="connsiteX2-5" fmla="*/ 0 w 4846320"/>
              <a:gd name="connsiteY2-6" fmla="*/ 0 h 5577839"/>
              <a:gd name="connsiteX3-7" fmla="*/ 4846320 w 4846320"/>
              <a:gd name="connsiteY3-8" fmla="*/ 0 h 55778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46320" h="5577839">
                <a:moveTo>
                  <a:pt x="4846320" y="0"/>
                </a:moveTo>
                <a:cubicBezTo>
                  <a:pt x="4846320" y="2675478"/>
                  <a:pt x="2678219" y="5576325"/>
                  <a:pt x="2742" y="5577839"/>
                </a:cubicBezTo>
                <a:lnTo>
                  <a:pt x="0" y="0"/>
                </a:lnTo>
                <a:lnTo>
                  <a:pt x="4846320" y="0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58348" y="687327"/>
            <a:ext cx="6239059" cy="3489959"/>
          </a:xfrm>
          <a:prstGeom prst="ellipse">
            <a:avLst/>
          </a:prstGeom>
          <a:solidFill>
            <a:srgbClr val="DFD9D2"/>
          </a:solidFill>
          <a:ln w="190500">
            <a:solidFill>
              <a:srgbClr val="8E5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38677" y="649388"/>
            <a:ext cx="5726236" cy="5540539"/>
            <a:chOff x="6614160" y="762000"/>
            <a:chExt cx="5726236" cy="4562120"/>
          </a:xfrm>
        </p:grpSpPr>
        <p:sp>
          <p:nvSpPr>
            <p:cNvPr id="9" name="矩形: 圆角 8"/>
            <p:cNvSpPr/>
            <p:nvPr/>
          </p:nvSpPr>
          <p:spPr>
            <a:xfrm>
              <a:off x="6614160" y="762000"/>
              <a:ext cx="5726236" cy="387923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756524" y="1142600"/>
              <a:ext cx="4008120" cy="418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Base model:</a:t>
              </a:r>
            </a:p>
            <a:p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r>
                <a:rPr lang="zh-CN" altLang="en-US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、决策树</a:t>
              </a:r>
              <a:endParaRPr lang="en-US" altLang="zh-CN" sz="36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2</a:t>
              </a:r>
              <a:r>
                <a:rPr lang="zh-CN" altLang="en-US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、随机森林</a:t>
              </a:r>
              <a:endParaRPr lang="en-US" altLang="zh-CN" sz="36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3</a:t>
              </a:r>
              <a:r>
                <a:rPr lang="zh-CN" altLang="en-US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、逻辑回归</a:t>
              </a:r>
              <a:endParaRPr lang="en-US" altLang="zh-CN" sz="36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4</a:t>
              </a:r>
              <a:r>
                <a:rPr lang="zh-CN" altLang="en-US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、</a:t>
              </a:r>
              <a:r>
                <a:rPr lang="en-US" altLang="zh-CN" sz="3600" b="1" dirty="0" err="1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XGBoost</a:t>
              </a:r>
              <a:endParaRPr lang="en-US" altLang="zh-CN" sz="36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5</a:t>
              </a:r>
              <a:r>
                <a:rPr lang="zh-CN" altLang="en-US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、</a:t>
              </a:r>
              <a:r>
                <a:rPr lang="en-US" altLang="zh-CN" sz="3600" b="1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KNN</a:t>
              </a:r>
            </a:p>
            <a:p>
              <a:r>
                <a:rPr lang="en-US" altLang="zh-CN" sz="3600" b="1" i="0" dirty="0">
                  <a:solidFill>
                    <a:srgbClr val="8E502A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6</a:t>
              </a:r>
              <a:r>
                <a:rPr lang="zh-CN" altLang="en-US" sz="3600" b="1" i="0" dirty="0">
                  <a:solidFill>
                    <a:srgbClr val="8E502A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、</a:t>
              </a:r>
              <a:r>
                <a:rPr lang="en-US" altLang="zh-CN" sz="3600" b="1" i="0" dirty="0">
                  <a:solidFill>
                    <a:srgbClr val="8E502A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AdaBoost</a:t>
              </a:r>
              <a:endParaRPr lang="en-US" altLang="zh-CN" sz="36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marL="742950" indent="-742950">
                <a:buAutoNum type="arabicPeriod"/>
              </a:pPr>
              <a:endParaRPr lang="en-US" altLang="zh-CN" sz="3600" dirty="0">
                <a:solidFill>
                  <a:srgbClr val="669900"/>
                </a:solidFill>
                <a:latin typeface="Source Code Pro" panose="020B0509030403020204" pitchFamily="49" charset="0"/>
                <a:cs typeface="+mn-ea"/>
                <a:sym typeface="+mn-lt"/>
              </a:endParaRPr>
            </a:p>
            <a:p>
              <a:pPr marL="742950" indent="-742950">
                <a:buAutoNum type="arabicPeriod"/>
              </a:pPr>
              <a:endParaRPr lang="zh-CN" altLang="en-US" sz="3600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直角三角形 32"/>
          <p:cNvSpPr/>
          <p:nvPr/>
        </p:nvSpPr>
        <p:spPr>
          <a:xfrm flipH="1">
            <a:off x="6903720" y="5939106"/>
            <a:ext cx="5288280" cy="91889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88280" h="91889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3632200" y="323036"/>
                  <a:pt x="5288280" y="91889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不完整圆 35"/>
          <p:cNvSpPr/>
          <p:nvPr/>
        </p:nvSpPr>
        <p:spPr>
          <a:xfrm flipH="1">
            <a:off x="-991876" y="5866124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727960" y="5334000"/>
            <a:ext cx="605106" cy="605106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130040" y="6096000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CAA8D7-55CF-DBFE-139B-34DD201E197A}"/>
              </a:ext>
            </a:extLst>
          </p:cNvPr>
          <p:cNvGrpSpPr/>
          <p:nvPr/>
        </p:nvGrpSpPr>
        <p:grpSpPr>
          <a:xfrm>
            <a:off x="790585" y="1481754"/>
            <a:ext cx="4974584" cy="769441"/>
            <a:chOff x="718194" y="1721535"/>
            <a:chExt cx="4974584" cy="76944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D09E61-6A2F-2D3A-3F44-6AD69102B508}"/>
                </a:ext>
              </a:extLst>
            </p:cNvPr>
            <p:cNvGrpSpPr/>
            <p:nvPr/>
          </p:nvGrpSpPr>
          <p:grpSpPr>
            <a:xfrm>
              <a:off x="3681098" y="2030056"/>
              <a:ext cx="2011680" cy="152400"/>
              <a:chOff x="2971800" y="1584960"/>
              <a:chExt cx="2011680" cy="1524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BF62E97-6F30-A1EB-C4FD-124C117E4DF5}"/>
                  </a:ext>
                </a:extLst>
              </p:cNvPr>
              <p:cNvSpPr/>
              <p:nvPr/>
            </p:nvSpPr>
            <p:spPr>
              <a:xfrm>
                <a:off x="2971800" y="1584960"/>
                <a:ext cx="152400" cy="152400"/>
              </a:xfrm>
              <a:prstGeom prst="ellipse">
                <a:avLst/>
              </a:prstGeom>
              <a:solidFill>
                <a:srgbClr val="8E50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C387DFE-DD7C-A118-41D4-BA3126ED9FBC}"/>
                  </a:ext>
                </a:extLst>
              </p:cNvPr>
              <p:cNvCxnSpPr/>
              <p:nvPr/>
            </p:nvCxnSpPr>
            <p:spPr>
              <a:xfrm>
                <a:off x="3093720" y="1661160"/>
                <a:ext cx="1889760" cy="0"/>
              </a:xfrm>
              <a:prstGeom prst="line">
                <a:avLst/>
              </a:prstGeom>
              <a:ln>
                <a:solidFill>
                  <a:srgbClr val="8E50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A5E9255-861E-DA18-C6EE-8B0C8CCD3D6D}"/>
                </a:ext>
              </a:extLst>
            </p:cNvPr>
            <p:cNvGrpSpPr/>
            <p:nvPr/>
          </p:nvGrpSpPr>
          <p:grpSpPr>
            <a:xfrm flipH="1">
              <a:off x="718194" y="2030056"/>
              <a:ext cx="2011680" cy="152400"/>
              <a:chOff x="2971800" y="1584960"/>
              <a:chExt cx="2011680" cy="15240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A998CE52-D39E-6E34-39B3-8B91A7FFA31C}"/>
                  </a:ext>
                </a:extLst>
              </p:cNvPr>
              <p:cNvSpPr/>
              <p:nvPr/>
            </p:nvSpPr>
            <p:spPr>
              <a:xfrm>
                <a:off x="2971800" y="1584960"/>
                <a:ext cx="152400" cy="152400"/>
              </a:xfrm>
              <a:prstGeom prst="ellipse">
                <a:avLst/>
              </a:prstGeom>
              <a:solidFill>
                <a:srgbClr val="8E50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F2CCFA8-23D8-643D-5E0A-60F3773783BA}"/>
                  </a:ext>
                </a:extLst>
              </p:cNvPr>
              <p:cNvCxnSpPr/>
              <p:nvPr/>
            </p:nvCxnSpPr>
            <p:spPr>
              <a:xfrm>
                <a:off x="3093720" y="1661160"/>
                <a:ext cx="1889760" cy="0"/>
              </a:xfrm>
              <a:prstGeom prst="line">
                <a:avLst/>
              </a:prstGeom>
              <a:ln>
                <a:solidFill>
                  <a:srgbClr val="8E50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00BBB4-A513-9F91-27E1-A13AA38859D6}"/>
                </a:ext>
              </a:extLst>
            </p:cNvPr>
            <p:cNvSpPr txBox="1"/>
            <p:nvPr/>
          </p:nvSpPr>
          <p:spPr>
            <a:xfrm>
              <a:off x="2820678" y="1721535"/>
              <a:ext cx="9004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dirty="0">
                  <a:solidFill>
                    <a:srgbClr val="8E502A"/>
                  </a:solidFill>
                  <a:cs typeface="+mn-ea"/>
                  <a:sym typeface="+mn-lt"/>
                </a:rPr>
                <a:t>03</a:t>
              </a:r>
              <a:endParaRPr lang="zh-CN" altLang="en-US" sz="4400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CF01A33-9248-5C22-9D65-E4CF430CFBCE}"/>
              </a:ext>
            </a:extLst>
          </p:cNvPr>
          <p:cNvSpPr txBox="1"/>
          <p:nvPr/>
        </p:nvSpPr>
        <p:spPr>
          <a:xfrm>
            <a:off x="1119832" y="2432306"/>
            <a:ext cx="444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8E502A"/>
                </a:solidFill>
                <a:cs typeface="+mn-ea"/>
                <a:sym typeface="+mn-lt"/>
              </a:rPr>
              <a:t>取消率预测</a:t>
            </a:r>
          </a:p>
        </p:txBody>
      </p:sp>
    </p:spTree>
    <p:extLst>
      <p:ext uri="{BB962C8B-B14F-4D97-AF65-F5344CB8AC3E}">
        <p14:creationId xmlns:p14="http://schemas.microsoft.com/office/powerpoint/2010/main" val="37743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51898" y="1443294"/>
            <a:ext cx="3433522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、导入机器学习包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525000-C468-7F7F-062E-EBC57237E5FE}"/>
              </a:ext>
            </a:extLst>
          </p:cNvPr>
          <p:cNvGrpSpPr/>
          <p:nvPr/>
        </p:nvGrpSpPr>
        <p:grpSpPr>
          <a:xfrm>
            <a:off x="3384313" y="237570"/>
            <a:ext cx="4208207" cy="876963"/>
            <a:chOff x="6614160" y="762000"/>
            <a:chExt cx="4846320" cy="9601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680F2AA-8A56-80C3-FA69-F8F99BD597FE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2EC35C-EE5E-F4FE-60E8-165A62F7F10A}"/>
                </a:ext>
              </a:extLst>
            </p:cNvPr>
            <p:cNvSpPr txBox="1"/>
            <p:nvPr/>
          </p:nvSpPr>
          <p:spPr>
            <a:xfrm>
              <a:off x="6648046" y="918894"/>
              <a:ext cx="4434840" cy="57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    准备工作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041B89C-BBE5-BB4E-7573-D2026DB2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7" y="2757288"/>
            <a:ext cx="5068676" cy="26040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C93EA7E-FE05-DB6A-9345-30626AB46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3"/>
          <a:stretch/>
        </p:blipFill>
        <p:spPr>
          <a:xfrm>
            <a:off x="5082539" y="2879947"/>
            <a:ext cx="7109461" cy="2481372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2CFA06C-E6C3-EEDC-3535-F5EA54C5418C}"/>
              </a:ext>
            </a:extLst>
          </p:cNvPr>
          <p:cNvSpPr/>
          <p:nvPr/>
        </p:nvSpPr>
        <p:spPr>
          <a:xfrm>
            <a:off x="6689821" y="1496681"/>
            <a:ext cx="3433522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、特征分类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685840" y="114912"/>
            <a:ext cx="3717849" cy="1493659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3</a:t>
            </a:r>
            <a:r>
              <a:rPr lang="zh-CN" altLang="en-US" sz="2800" b="1" dirty="0">
                <a:cs typeface="+mn-ea"/>
                <a:sym typeface="+mn-lt"/>
              </a:rPr>
              <a:t>、特征预处理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525000-C468-7F7F-062E-EBC57237E5FE}"/>
              </a:ext>
            </a:extLst>
          </p:cNvPr>
          <p:cNvGrpSpPr/>
          <p:nvPr/>
        </p:nvGrpSpPr>
        <p:grpSpPr>
          <a:xfrm>
            <a:off x="9822426" y="114912"/>
            <a:ext cx="2253603" cy="876963"/>
            <a:chOff x="6614160" y="762000"/>
            <a:chExt cx="4846320" cy="9601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680F2AA-8A56-80C3-FA69-F8F99BD597FE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2EC35C-EE5E-F4FE-60E8-165A62F7F10A}"/>
                </a:ext>
              </a:extLst>
            </p:cNvPr>
            <p:cNvSpPr txBox="1"/>
            <p:nvPr/>
          </p:nvSpPr>
          <p:spPr>
            <a:xfrm>
              <a:off x="6648046" y="918894"/>
              <a:ext cx="4434840" cy="57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    准备工作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8F52002-1E11-2CCD-961C-BC3C9EEE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4" b="11143"/>
          <a:stretch/>
        </p:blipFill>
        <p:spPr>
          <a:xfrm>
            <a:off x="266820" y="1678183"/>
            <a:ext cx="9002171" cy="23370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93CA21-5D96-E769-2E0C-6EE19A3D8F01}"/>
              </a:ext>
            </a:extLst>
          </p:cNvPr>
          <p:cNvSpPr/>
          <p:nvPr/>
        </p:nvSpPr>
        <p:spPr>
          <a:xfrm>
            <a:off x="589936" y="4604003"/>
            <a:ext cx="578716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整数型用</a:t>
            </a:r>
            <a:r>
              <a:rPr lang="en-US" altLang="zh-CN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填充缺失值</a:t>
            </a:r>
            <a:endParaRPr lang="en-US" altLang="zh-CN" sz="2800" b="1" i="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b="1" i="0" dirty="0" err="1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OneHotEncoder</a:t>
            </a:r>
            <a:r>
              <a:rPr lang="en-US" altLang="zh-CN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:</a:t>
            </a:r>
            <a:r>
              <a:rPr lang="zh-CN" altLang="en-US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将分类特征数字化</a:t>
            </a:r>
            <a:endParaRPr lang="zh-CN" alt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8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561320" y="274320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V="1">
            <a:off x="11244569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4" name="Picture 2" descr="在这里插入图片描述">
            <a:extLst>
              <a:ext uri="{FF2B5EF4-FFF2-40B4-BE49-F238E27FC236}">
                <a16:creationId xmlns:a16="http://schemas.microsoft.com/office/drawing/2014/main" id="{A3FEC21B-5780-B4A0-7E8D-FCED8665B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" b="5430"/>
          <a:stretch/>
        </p:blipFill>
        <p:spPr bwMode="auto">
          <a:xfrm>
            <a:off x="494321" y="2925960"/>
            <a:ext cx="10288991" cy="380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9C37BCBF-F49F-08B9-DAEB-ACE11F88F7C0}"/>
              </a:ext>
            </a:extLst>
          </p:cNvPr>
          <p:cNvSpPr/>
          <p:nvPr/>
        </p:nvSpPr>
        <p:spPr>
          <a:xfrm>
            <a:off x="3418539" y="198320"/>
            <a:ext cx="4870054" cy="120355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4</a:t>
            </a:r>
            <a:r>
              <a:rPr lang="zh-CN" altLang="en-US" sz="2000" b="1" dirty="0">
                <a:cs typeface="+mn-ea"/>
                <a:sym typeface="+mn-lt"/>
              </a:rPr>
              <a:t>、选择评估模型的统计方法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503BAA-8897-CF61-24FE-711B92207DAE}"/>
              </a:ext>
            </a:extLst>
          </p:cNvPr>
          <p:cNvSpPr txBox="1"/>
          <p:nvPr/>
        </p:nvSpPr>
        <p:spPr>
          <a:xfrm>
            <a:off x="494321" y="1479410"/>
            <a:ext cx="76604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分层</a:t>
            </a:r>
            <a:r>
              <a:rPr lang="en-US" altLang="zh-CN" sz="32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K-Fold </a:t>
            </a:r>
            <a:r>
              <a:rPr lang="zh-CN" altLang="en-US" sz="32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交叉验证</a:t>
            </a:r>
            <a:endParaRPr lang="en-US" altLang="zh-CN" sz="3200" b="1" i="0" dirty="0">
              <a:solidFill>
                <a:srgbClr val="8E502A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优点：对不平衡的数据比较友好</a:t>
            </a:r>
            <a:endParaRPr lang="en-US" altLang="zh-CN" sz="2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800" b="1" i="0" dirty="0">
                <a:solidFill>
                  <a:srgbClr val="8E502A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缺点：样本随机选取所以不适合时间序列数据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56FCB0-1964-A84A-243F-BB3EBE9F9E74}"/>
              </a:ext>
            </a:extLst>
          </p:cNvPr>
          <p:cNvSpPr txBox="1"/>
          <p:nvPr/>
        </p:nvSpPr>
        <p:spPr>
          <a:xfrm flipH="1">
            <a:off x="1850679" y="375043"/>
            <a:ext cx="432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模型得分展示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035262-2E94-EC4E-9C37-1506B9B8D708}"/>
              </a:ext>
            </a:extLst>
          </p:cNvPr>
          <p:cNvSpPr txBox="1"/>
          <p:nvPr/>
        </p:nvSpPr>
        <p:spPr>
          <a:xfrm>
            <a:off x="2443831" y="4097351"/>
            <a:ext cx="8344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结论：随机森林的表现最好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56F73D-D28A-2DB0-BFC3-7BE6B938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0" y="1551686"/>
            <a:ext cx="8652387" cy="808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3D3966-6126-6676-FEAC-A06CD22F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0" y="2431035"/>
            <a:ext cx="7551174" cy="61909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58A335AE-1F4D-75EF-97EF-1E7652D3C6B4}"/>
              </a:ext>
            </a:extLst>
          </p:cNvPr>
          <p:cNvSpPr/>
          <p:nvPr/>
        </p:nvSpPr>
        <p:spPr>
          <a:xfrm>
            <a:off x="6371303" y="1715955"/>
            <a:ext cx="2222091" cy="58383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2007994" y="283989"/>
            <a:ext cx="5985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模型参数调优</a:t>
            </a:r>
            <a:r>
              <a:rPr lang="en-US" altLang="zh-CN" sz="40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&amp;</a:t>
            </a:r>
            <a:r>
              <a:rPr lang="zh-CN" altLang="en-US" sz="40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学习曲线</a:t>
            </a: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D58E05-F30F-F7AE-6E14-6805BCC05C03}"/>
              </a:ext>
            </a:extLst>
          </p:cNvPr>
          <p:cNvSpPr txBox="1"/>
          <p:nvPr/>
        </p:nvSpPr>
        <p:spPr>
          <a:xfrm>
            <a:off x="483418" y="3997251"/>
            <a:ext cx="593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根据曲线缩短参数范围</a:t>
            </a: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35879D6B-26AF-8C22-44BA-4E415F4D3D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1853" y="3858042"/>
            <a:ext cx="2688296" cy="790354"/>
          </a:xfrm>
          <a:prstGeom prst="curvedConnector3">
            <a:avLst/>
          </a:prstGeom>
          <a:ln w="76200">
            <a:solidFill>
              <a:srgbClr val="8E502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039AE8C-D76B-5EEB-17CB-C2D345C87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r="9066" b="2066"/>
          <a:stretch/>
        </p:blipFill>
        <p:spPr>
          <a:xfrm>
            <a:off x="195355" y="974844"/>
            <a:ext cx="7246374" cy="26817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C6C704-8C23-2DB1-10F5-6800E1C1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40" y="915196"/>
            <a:ext cx="4305673" cy="31473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975C8C-2BBD-4784-D75C-C945EC04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476" y="4876241"/>
            <a:ext cx="48387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2038882" y="375043"/>
            <a:ext cx="592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i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结果优化</a:t>
            </a: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E09277-EFCD-F460-78C7-76AC55466FF9}"/>
              </a:ext>
            </a:extLst>
          </p:cNvPr>
          <p:cNvSpPr txBox="1"/>
          <p:nvPr/>
        </p:nvSpPr>
        <p:spPr>
          <a:xfrm>
            <a:off x="1474673" y="5088140"/>
            <a:ext cx="829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可以发现</a:t>
            </a:r>
            <a:r>
              <a:rPr lang="en-US" altLang="zh-CN" sz="2400" b="1" dirty="0" err="1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n_estimators</a:t>
            </a:r>
            <a:r>
              <a:rPr lang="en-US" altLang="zh-CN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=120</a:t>
            </a:r>
            <a:r>
              <a:rPr lang="zh-CN" altLang="en-US" sz="24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时，模型表现最好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129E64-46E9-46B2-29F6-D96B5070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24" y="1817988"/>
            <a:ext cx="8869039" cy="13468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0FBD54-EEF6-D07A-2606-EA5A47D9A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64711" r="8958" b="25320"/>
          <a:stretch/>
        </p:blipFill>
        <p:spPr>
          <a:xfrm>
            <a:off x="1327355" y="1470867"/>
            <a:ext cx="8837724" cy="332767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0272CC55-0D1E-630E-7CF0-3D83A079C140}"/>
              </a:ext>
            </a:extLst>
          </p:cNvPr>
          <p:cNvSpPr/>
          <p:nvPr/>
        </p:nvSpPr>
        <p:spPr>
          <a:xfrm>
            <a:off x="7244383" y="1201156"/>
            <a:ext cx="3057832" cy="707886"/>
          </a:xfrm>
          <a:prstGeom prst="ellipse">
            <a:avLst/>
          </a:prstGeom>
          <a:noFill/>
          <a:ln w="57150">
            <a:solidFill>
              <a:srgbClr val="C6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2038882" y="375043"/>
            <a:ext cx="592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i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重要性评估</a:t>
            </a: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9A1CBE-9D40-7EBC-C228-E14D464A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0" y="1599262"/>
            <a:ext cx="7025148" cy="26384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FE49DF-E63F-D2B6-3CE0-63519894D4E8}"/>
              </a:ext>
            </a:extLst>
          </p:cNvPr>
          <p:cNvSpPr txBox="1"/>
          <p:nvPr/>
        </p:nvSpPr>
        <p:spPr>
          <a:xfrm>
            <a:off x="1474874" y="4699613"/>
            <a:ext cx="9733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可以发现对模型影响大的前</a:t>
            </a:r>
            <a:r>
              <a:rPr lang="en-US" altLang="zh-CN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个特征分别为：提前预定的时间、押金类型和人均价格（与相关系数结果不一）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CE18EE-A762-E5B7-698C-7B3A4D03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40" y="1915610"/>
            <a:ext cx="4305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不完整圆 35"/>
          <p:cNvSpPr/>
          <p:nvPr/>
        </p:nvSpPr>
        <p:spPr>
          <a:xfrm flipH="1">
            <a:off x="-991876" y="5866124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V="1">
            <a:off x="11244569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直角三角形 32"/>
          <p:cNvSpPr/>
          <p:nvPr/>
        </p:nvSpPr>
        <p:spPr>
          <a:xfrm flipV="1">
            <a:off x="1275" y="-1"/>
            <a:ext cx="5288280" cy="91889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88280" h="91889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3632200" y="323036"/>
                  <a:pt x="5288280" y="91889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43235" y="918893"/>
            <a:ext cx="4974584" cy="769441"/>
            <a:chOff x="718194" y="1721535"/>
            <a:chExt cx="4974584" cy="769441"/>
          </a:xfrm>
        </p:grpSpPr>
        <p:grpSp>
          <p:nvGrpSpPr>
            <p:cNvPr id="16" name="组合 15"/>
            <p:cNvGrpSpPr/>
            <p:nvPr/>
          </p:nvGrpSpPr>
          <p:grpSpPr>
            <a:xfrm>
              <a:off x="3681098" y="2030056"/>
              <a:ext cx="2011680" cy="152400"/>
              <a:chOff x="2971800" y="1584960"/>
              <a:chExt cx="2011680" cy="1524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2971800" y="1584960"/>
                <a:ext cx="152400" cy="152400"/>
              </a:xfrm>
              <a:prstGeom prst="ellipse">
                <a:avLst/>
              </a:prstGeom>
              <a:solidFill>
                <a:srgbClr val="8E50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3093720" y="1661160"/>
                <a:ext cx="1889760" cy="0"/>
              </a:xfrm>
              <a:prstGeom prst="line">
                <a:avLst/>
              </a:prstGeom>
              <a:ln>
                <a:solidFill>
                  <a:srgbClr val="8E50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 flipH="1">
              <a:off x="718194" y="2030056"/>
              <a:ext cx="2011680" cy="152400"/>
              <a:chOff x="2971800" y="1584960"/>
              <a:chExt cx="2011680" cy="15240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971800" y="1584960"/>
                <a:ext cx="152400" cy="152400"/>
              </a:xfrm>
              <a:prstGeom prst="ellipse">
                <a:avLst/>
              </a:prstGeom>
              <a:solidFill>
                <a:srgbClr val="8E50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3093720" y="1661160"/>
                <a:ext cx="1889760" cy="0"/>
              </a:xfrm>
              <a:prstGeom prst="line">
                <a:avLst/>
              </a:prstGeom>
              <a:ln>
                <a:solidFill>
                  <a:srgbClr val="8E50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/>
            <p:cNvSpPr txBox="1"/>
            <p:nvPr/>
          </p:nvSpPr>
          <p:spPr>
            <a:xfrm>
              <a:off x="2820678" y="1721535"/>
              <a:ext cx="9004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>
                  <a:solidFill>
                    <a:srgbClr val="8E502A"/>
                  </a:solidFill>
                  <a:cs typeface="+mn-ea"/>
                  <a:sym typeface="+mn-lt"/>
                </a:rPr>
                <a:t>01</a:t>
              </a:r>
              <a:endParaRPr lang="zh-CN" altLang="en-US" sz="440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772482" y="1612789"/>
            <a:ext cx="444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8E502A"/>
                </a:solidFill>
                <a:cs typeface="+mn-ea"/>
                <a:sym typeface="+mn-lt"/>
              </a:rPr>
              <a:t>数据集介绍</a:t>
            </a:r>
            <a:r>
              <a:rPr lang="en-US" altLang="zh-CN" sz="3200" b="1" dirty="0">
                <a:solidFill>
                  <a:srgbClr val="8E502A"/>
                </a:solidFill>
                <a:cs typeface="+mn-ea"/>
                <a:sym typeface="+mn-lt"/>
              </a:rPr>
              <a:t>&amp;</a:t>
            </a:r>
            <a:r>
              <a:rPr lang="zh-CN" altLang="en-US" sz="3200" b="1" dirty="0">
                <a:solidFill>
                  <a:srgbClr val="8E502A"/>
                </a:solidFill>
                <a:cs typeface="+mn-ea"/>
                <a:sym typeface="+mn-lt"/>
              </a:rPr>
              <a:t>准备工作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563287-652E-2CC5-BE2C-282F0522DC0D}"/>
              </a:ext>
            </a:extLst>
          </p:cNvPr>
          <p:cNvSpPr txBox="1"/>
          <p:nvPr/>
        </p:nvSpPr>
        <p:spPr>
          <a:xfrm>
            <a:off x="119406" y="2509368"/>
            <a:ext cx="558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https://www.kaggle.com/datasets/jessemostipak/hotel-booking-demand</a:t>
            </a:r>
            <a:endParaRPr lang="zh-CN" altLang="en-US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0AB213C-390B-5DC0-3F04-F3B187D2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58" y="274320"/>
            <a:ext cx="4682535" cy="62003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449BBE9-A88A-CF3B-8BF8-A86FE8E7C096}"/>
              </a:ext>
            </a:extLst>
          </p:cNvPr>
          <p:cNvSpPr txBox="1"/>
          <p:nvPr/>
        </p:nvSpPr>
        <p:spPr>
          <a:xfrm>
            <a:off x="678730" y="3525625"/>
            <a:ext cx="5024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2015.7-2017.8</a:t>
            </a:r>
          </a:p>
          <a:p>
            <a:pPr algn="l"/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城市酒店</a:t>
            </a:r>
            <a:r>
              <a:rPr lang="en-US" altLang="zh-CN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度假酒店的订单情况</a:t>
            </a:r>
            <a:endParaRPr lang="en-US" altLang="zh-CN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预订时间</a:t>
            </a:r>
            <a:endParaRPr lang="en-US" altLang="zh-CN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住宿时间</a:t>
            </a:r>
            <a:endParaRPr lang="en-US" altLang="zh-CN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成人、儿童和</a:t>
            </a:r>
            <a:r>
              <a:rPr lang="en-US" altLang="zh-CN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或婴儿的数量</a:t>
            </a:r>
            <a:endParaRPr lang="en-US" altLang="zh-CN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有无特殊要求（餐食、停车位）</a:t>
            </a:r>
            <a:endParaRPr lang="en-US" altLang="zh-CN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是否取消预订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4437953" y="903421"/>
            <a:ext cx="592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i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项目反思</a:t>
            </a: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" y="1885936"/>
            <a:ext cx="12192001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defRPr sz="2000" spc="600">
                <a:solidFill>
                  <a:srgbClr val="8E502A"/>
                </a:solidFill>
                <a:cs typeface="+mn-ea"/>
              </a:defRPr>
            </a:lvl1pPr>
          </a:lstStyle>
          <a:p>
            <a:r>
              <a:rPr lang="zh-CN" altLang="en-US" dirty="0"/>
              <a:t>对随机森林的模型调优可以尝试更多方式（绘制曲线虽然直观但是速度慢且效率低）</a:t>
            </a:r>
            <a:endParaRPr lang="en-US" altLang="zh-CN" dirty="0"/>
          </a:p>
          <a:p>
            <a:r>
              <a:rPr lang="zh-CN" altLang="en-US" dirty="0"/>
              <a:t>是否可以在训练模型时包括所有的特征列？</a:t>
            </a:r>
            <a:endParaRPr lang="en-US" altLang="zh-CN" dirty="0"/>
          </a:p>
          <a:p>
            <a:r>
              <a:rPr lang="zh-CN" altLang="en-US" dirty="0"/>
              <a:t>分层</a:t>
            </a:r>
            <a:r>
              <a:rPr lang="en-US" altLang="zh-CN" dirty="0"/>
              <a:t>K-</a:t>
            </a:r>
            <a:r>
              <a:rPr lang="en-US" altLang="zh-CN" dirty="0" err="1"/>
              <a:t>Flod</a:t>
            </a:r>
            <a:r>
              <a:rPr lang="zh-CN" altLang="en-US" dirty="0"/>
              <a:t>交叉验证是否是最优的评分方式？</a:t>
            </a:r>
            <a:endParaRPr lang="en-US" altLang="zh-CN" dirty="0"/>
          </a:p>
          <a:p>
            <a:r>
              <a:rPr lang="zh-CN" altLang="en-US" dirty="0"/>
              <a:t>表现次佳的模型比如</a:t>
            </a:r>
            <a:r>
              <a:rPr lang="en-US" altLang="zh-CN" dirty="0" err="1"/>
              <a:t>XGBoost</a:t>
            </a:r>
            <a:r>
              <a:rPr lang="zh-CN" altLang="en-US" dirty="0"/>
              <a:t>是否存在赶超</a:t>
            </a:r>
            <a:r>
              <a:rPr lang="en-US" altLang="zh-CN" dirty="0"/>
              <a:t>RF</a:t>
            </a:r>
            <a:r>
              <a:rPr lang="zh-CN" altLang="en-US" dirty="0"/>
              <a:t>的可能性？</a:t>
            </a:r>
            <a:endParaRPr lang="en-US" altLang="zh-CN" dirty="0"/>
          </a:p>
          <a:p>
            <a:r>
              <a:rPr lang="zh-CN" altLang="en-US" dirty="0"/>
              <a:t>特征值对于模型的重要性与相关系数有什么关系？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不完整圆 35"/>
          <p:cNvSpPr/>
          <p:nvPr/>
        </p:nvSpPr>
        <p:spPr>
          <a:xfrm flipH="1">
            <a:off x="-991876" y="5866124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561320" y="274320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V="1">
            <a:off x="11244569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直角三角形 32"/>
          <p:cNvSpPr/>
          <p:nvPr/>
        </p:nvSpPr>
        <p:spPr>
          <a:xfrm flipV="1">
            <a:off x="1275" y="-1"/>
            <a:ext cx="5288280" cy="91889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88280" h="91889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3632200" y="323036"/>
                  <a:pt x="5288280" y="91889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不完整圆 3"/>
          <p:cNvSpPr/>
          <p:nvPr/>
        </p:nvSpPr>
        <p:spPr>
          <a:xfrm>
            <a:off x="6492240" y="2344384"/>
            <a:ext cx="5699760" cy="4514230"/>
          </a:xfrm>
          <a:custGeom>
            <a:avLst/>
            <a:gdLst>
              <a:gd name="connsiteX0" fmla="*/ 0 w 9022080"/>
              <a:gd name="connsiteY0" fmla="*/ 4511654 h 9022080"/>
              <a:gd name="connsiteX1" fmla="*/ 1321036 w 9022080"/>
              <a:gd name="connsiteY1" fmla="*/ 1321470 h 9022080"/>
              <a:gd name="connsiteX2" fmla="*/ 4511040 w 9022080"/>
              <a:gd name="connsiteY2" fmla="*/ 0 h 9022080"/>
              <a:gd name="connsiteX3" fmla="*/ 4511040 w 9022080"/>
              <a:gd name="connsiteY3" fmla="*/ 4511040 h 9022080"/>
              <a:gd name="connsiteX4" fmla="*/ 0 w 9022080"/>
              <a:gd name="connsiteY4" fmla="*/ 4511654 h 9022080"/>
              <a:gd name="connsiteX0-1" fmla="*/ 0 w 5699760"/>
              <a:gd name="connsiteY0-2" fmla="*/ 4511654 h 4511654"/>
              <a:gd name="connsiteX1-3" fmla="*/ 2509756 w 5699760"/>
              <a:gd name="connsiteY1-4" fmla="*/ 1321470 h 4511654"/>
              <a:gd name="connsiteX2-5" fmla="*/ 5699760 w 5699760"/>
              <a:gd name="connsiteY2-6" fmla="*/ 0 h 4511654"/>
              <a:gd name="connsiteX3-7" fmla="*/ 5699760 w 5699760"/>
              <a:gd name="connsiteY3-8" fmla="*/ 4511040 h 4511654"/>
              <a:gd name="connsiteX4-9" fmla="*/ 0 w 5699760"/>
              <a:gd name="connsiteY4-10" fmla="*/ 4511654 h 4511654"/>
              <a:gd name="connsiteX0-11" fmla="*/ 0 w 5699760"/>
              <a:gd name="connsiteY0-12" fmla="*/ 4511654 h 4511654"/>
              <a:gd name="connsiteX1-13" fmla="*/ 2448796 w 5699760"/>
              <a:gd name="connsiteY1-14" fmla="*/ 1184310 h 4511654"/>
              <a:gd name="connsiteX2-15" fmla="*/ 5699760 w 5699760"/>
              <a:gd name="connsiteY2-16" fmla="*/ 0 h 4511654"/>
              <a:gd name="connsiteX3-17" fmla="*/ 5699760 w 5699760"/>
              <a:gd name="connsiteY3-18" fmla="*/ 4511040 h 4511654"/>
              <a:gd name="connsiteX4-19" fmla="*/ 0 w 5699760"/>
              <a:gd name="connsiteY4-20" fmla="*/ 4511654 h 4511654"/>
              <a:gd name="connsiteX0-21" fmla="*/ 0 w 5699760"/>
              <a:gd name="connsiteY0-22" fmla="*/ 4514668 h 4514668"/>
              <a:gd name="connsiteX1-23" fmla="*/ 2448796 w 5699760"/>
              <a:gd name="connsiteY1-24" fmla="*/ 1187324 h 4514668"/>
              <a:gd name="connsiteX2-25" fmla="*/ 5699760 w 5699760"/>
              <a:gd name="connsiteY2-26" fmla="*/ 3014 h 4514668"/>
              <a:gd name="connsiteX3-27" fmla="*/ 5699760 w 5699760"/>
              <a:gd name="connsiteY3-28" fmla="*/ 4514054 h 4514668"/>
              <a:gd name="connsiteX4-29" fmla="*/ 0 w 5699760"/>
              <a:gd name="connsiteY4-30" fmla="*/ 4514668 h 4514668"/>
              <a:gd name="connsiteX0-31" fmla="*/ 0 w 5699760"/>
              <a:gd name="connsiteY0-32" fmla="*/ 4514230 h 4514230"/>
              <a:gd name="connsiteX1-33" fmla="*/ 2448796 w 5699760"/>
              <a:gd name="connsiteY1-34" fmla="*/ 1186886 h 4514230"/>
              <a:gd name="connsiteX2-35" fmla="*/ 5699760 w 5699760"/>
              <a:gd name="connsiteY2-36" fmla="*/ 2576 h 4514230"/>
              <a:gd name="connsiteX3-37" fmla="*/ 5699760 w 5699760"/>
              <a:gd name="connsiteY3-38" fmla="*/ 4513616 h 4514230"/>
              <a:gd name="connsiteX4-39" fmla="*/ 0 w 5699760"/>
              <a:gd name="connsiteY4-40" fmla="*/ 4514230 h 45142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699760" h="4514230">
                <a:moveTo>
                  <a:pt x="0" y="4514230"/>
                </a:moveTo>
                <a:cubicBezTo>
                  <a:pt x="-163" y="3317721"/>
                  <a:pt x="1498836" y="1847388"/>
                  <a:pt x="2448796" y="1186886"/>
                </a:cubicBezTo>
                <a:cubicBezTo>
                  <a:pt x="3398756" y="526384"/>
                  <a:pt x="4564211" y="-43144"/>
                  <a:pt x="5699760" y="2576"/>
                </a:cubicBezTo>
                <a:lnTo>
                  <a:pt x="5699760" y="4513616"/>
                </a:lnTo>
                <a:lnTo>
                  <a:pt x="0" y="4514230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9" r="677" b="845"/>
          <a:stretch>
            <a:fillRect/>
          </a:stretch>
        </p:blipFill>
        <p:spPr>
          <a:xfrm>
            <a:off x="7680960" y="2344384"/>
            <a:ext cx="4511041" cy="4511654"/>
          </a:xfrm>
          <a:custGeom>
            <a:avLst/>
            <a:gdLst>
              <a:gd name="connsiteX0" fmla="*/ 4511041 w 4511041"/>
              <a:gd name="connsiteY0" fmla="*/ 0 h 4511654"/>
              <a:gd name="connsiteX1" fmla="*/ 4511041 w 4511041"/>
              <a:gd name="connsiteY1" fmla="*/ 4511040 h 4511654"/>
              <a:gd name="connsiteX2" fmla="*/ 1 w 4511041"/>
              <a:gd name="connsiteY2" fmla="*/ 4511654 h 4511654"/>
              <a:gd name="connsiteX3" fmla="*/ 1321037 w 4511041"/>
              <a:gd name="connsiteY3" fmla="*/ 1321470 h 4511654"/>
              <a:gd name="connsiteX4" fmla="*/ 4511041 w 4511041"/>
              <a:gd name="connsiteY4" fmla="*/ 0 h 451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1041" h="4511654">
                <a:moveTo>
                  <a:pt x="4511041" y="0"/>
                </a:moveTo>
                <a:lnTo>
                  <a:pt x="4511041" y="4511040"/>
                </a:lnTo>
                <a:lnTo>
                  <a:pt x="1" y="4511654"/>
                </a:lnTo>
                <a:cubicBezTo>
                  <a:pt x="-162" y="3315145"/>
                  <a:pt x="475035" y="2167587"/>
                  <a:pt x="1321037" y="1321470"/>
                </a:cubicBezTo>
                <a:cubicBezTo>
                  <a:pt x="2167039" y="475353"/>
                  <a:pt x="3314532" y="0"/>
                  <a:pt x="4511041" y="0"/>
                </a:cubicBezTo>
                <a:close/>
              </a:path>
            </a:pathLst>
          </a:custGeom>
        </p:spPr>
      </p:pic>
      <p:sp>
        <p:nvSpPr>
          <p:cNvPr id="18" name="文本框 17"/>
          <p:cNvSpPr txBox="1"/>
          <p:nvPr/>
        </p:nvSpPr>
        <p:spPr>
          <a:xfrm>
            <a:off x="2827020" y="2271402"/>
            <a:ext cx="57454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谢谢大家！</a:t>
            </a:r>
            <a:endParaRPr lang="en-US" altLang="zh-CN" sz="88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/>
            <a:endParaRPr lang="zh-CN" altLang="en-US" sz="24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692437" y="344850"/>
            <a:ext cx="1015372" cy="1015372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47DF86-9903-12D9-81B3-7C8A2D3026E0}"/>
              </a:ext>
            </a:extLst>
          </p:cNvPr>
          <p:cNvGrpSpPr/>
          <p:nvPr/>
        </p:nvGrpSpPr>
        <p:grpSpPr>
          <a:xfrm>
            <a:off x="2809875" y="263636"/>
            <a:ext cx="4846320" cy="1901452"/>
            <a:chOff x="6614160" y="762000"/>
            <a:chExt cx="4846320" cy="123411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F78D365-D3F1-BE91-83B8-19AAF19BF50B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1BDC509-8C3A-F886-8949-D7B02B675DD9}"/>
                </a:ext>
              </a:extLst>
            </p:cNvPr>
            <p:cNvSpPr txBox="1"/>
            <p:nvPr/>
          </p:nvSpPr>
          <p:spPr>
            <a:xfrm>
              <a:off x="7040880" y="918894"/>
              <a:ext cx="40081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8E502A"/>
                  </a:solidFill>
                  <a:cs typeface="+mn-ea"/>
                  <a:sym typeface="+mn-lt"/>
                </a:rPr>
                <a:t>数据预处理</a:t>
              </a:r>
              <a:endParaRPr lang="en-US" altLang="zh-CN" sz="4000" b="1" dirty="0">
                <a:solidFill>
                  <a:srgbClr val="8E502A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400" dirty="0">
                  <a:solidFill>
                    <a:srgbClr val="8E502A"/>
                  </a:solidFill>
                  <a:cs typeface="+mn-ea"/>
                  <a:sym typeface="+mn-lt"/>
                </a:rPr>
                <a:t>（</a:t>
              </a:r>
              <a:r>
                <a:rPr lang="zh-CN" altLang="en-US" dirty="0">
                  <a:solidFill>
                    <a:srgbClr val="8E502A"/>
                  </a:solidFill>
                  <a:cs typeface="+mn-ea"/>
                  <a:sym typeface="+mn-lt"/>
                </a:rPr>
                <a:t>缺失值与异常值处理）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3711323-65DB-6699-CEF8-BF1DDFF50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5" b="22351"/>
          <a:stretch/>
        </p:blipFill>
        <p:spPr>
          <a:xfrm>
            <a:off x="142875" y="2418966"/>
            <a:ext cx="2667000" cy="1061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DFBC00-F5A1-930B-40FF-F3520724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996814"/>
            <a:ext cx="5953125" cy="3143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6F65C9-3A23-7FDD-5184-6C26E7C2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3710170"/>
            <a:ext cx="7677150" cy="24574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43164B7-7669-2DBC-CF27-29D7D9ED2C64}"/>
              </a:ext>
            </a:extLst>
          </p:cNvPr>
          <p:cNvSpPr txBox="1"/>
          <p:nvPr/>
        </p:nvSpPr>
        <p:spPr>
          <a:xfrm>
            <a:off x="6089557" y="2395112"/>
            <a:ext cx="609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删除：</a:t>
            </a:r>
            <a:r>
              <a:rPr lang="en-US" altLang="zh-CN" sz="2400" dirty="0" err="1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adults+children+babies</a:t>
            </a:r>
            <a:r>
              <a:rPr lang="en-US" altLang="zh-CN" sz="24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==0</a:t>
            </a:r>
            <a:r>
              <a:rPr lang="zh-CN" altLang="en-US" sz="24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的订单</a:t>
            </a:r>
            <a:endParaRPr lang="en-US" altLang="zh-CN" sz="2400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4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必要的字段映射</a:t>
            </a:r>
            <a:endParaRPr lang="en-US" altLang="zh-CN" sz="2400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2400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查看</a:t>
            </a:r>
            <a:r>
              <a:rPr lang="en-US" altLang="zh-CN" sz="2400" dirty="0" err="1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data_new</a:t>
            </a:r>
            <a:endParaRPr lang="zh-CN" altLang="en-US" sz="2400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8FB9E5B-46F1-A552-FF5F-DA4C5C035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091" y="4716965"/>
            <a:ext cx="1985963" cy="6471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A8F55B5-FDCF-AAE9-EE8F-EA1CAA37F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119" y="3811697"/>
            <a:ext cx="2413705" cy="647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不完整圆 1"/>
          <p:cNvSpPr/>
          <p:nvPr/>
        </p:nvSpPr>
        <p:spPr>
          <a:xfrm>
            <a:off x="0" y="0"/>
            <a:ext cx="4846320" cy="5577839"/>
          </a:xfrm>
          <a:custGeom>
            <a:avLst/>
            <a:gdLst>
              <a:gd name="connsiteX0" fmla="*/ 9692640 w 9692640"/>
              <a:gd name="connsiteY0" fmla="*/ 4846320 h 9692640"/>
              <a:gd name="connsiteX1" fmla="*/ 4849062 w 9692640"/>
              <a:gd name="connsiteY1" fmla="*/ 9692639 h 9692640"/>
              <a:gd name="connsiteX2" fmla="*/ 4846320 w 9692640"/>
              <a:gd name="connsiteY2" fmla="*/ 4846320 h 9692640"/>
              <a:gd name="connsiteX3" fmla="*/ 9692640 w 9692640"/>
              <a:gd name="connsiteY3" fmla="*/ 4846320 h 9692640"/>
              <a:gd name="connsiteX0-1" fmla="*/ 4846320 w 4846320"/>
              <a:gd name="connsiteY0-2" fmla="*/ 0 h 5577839"/>
              <a:gd name="connsiteX1-3" fmla="*/ 2742 w 4846320"/>
              <a:gd name="connsiteY1-4" fmla="*/ 5577839 h 5577839"/>
              <a:gd name="connsiteX2-5" fmla="*/ 0 w 4846320"/>
              <a:gd name="connsiteY2-6" fmla="*/ 0 h 5577839"/>
              <a:gd name="connsiteX3-7" fmla="*/ 4846320 w 4846320"/>
              <a:gd name="connsiteY3-8" fmla="*/ 0 h 55778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46320" h="5577839">
                <a:moveTo>
                  <a:pt x="4846320" y="0"/>
                </a:moveTo>
                <a:cubicBezTo>
                  <a:pt x="4846320" y="2675478"/>
                  <a:pt x="2678219" y="5576325"/>
                  <a:pt x="2742" y="5577839"/>
                </a:cubicBezTo>
                <a:lnTo>
                  <a:pt x="0" y="0"/>
                </a:lnTo>
                <a:lnTo>
                  <a:pt x="4846320" y="0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1741" y="706708"/>
            <a:ext cx="6239059" cy="3489959"/>
          </a:xfrm>
          <a:prstGeom prst="ellipse">
            <a:avLst/>
          </a:prstGeom>
          <a:solidFill>
            <a:srgbClr val="DFD9D2"/>
          </a:solidFill>
          <a:ln w="190500">
            <a:solidFill>
              <a:srgbClr val="8E5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614160" y="228598"/>
            <a:ext cx="4846320" cy="960120"/>
            <a:chOff x="6614160" y="762000"/>
            <a:chExt cx="4846320" cy="960120"/>
          </a:xfrm>
        </p:grpSpPr>
        <p:sp>
          <p:nvSpPr>
            <p:cNvPr id="9" name="矩形: 圆角 8"/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40880" y="918894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1.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总体概况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08968" y="1387423"/>
            <a:ext cx="4846320" cy="960120"/>
            <a:chOff x="6614160" y="2042160"/>
            <a:chExt cx="4846320" cy="960120"/>
          </a:xfrm>
        </p:grpSpPr>
        <p:sp>
          <p:nvSpPr>
            <p:cNvPr id="25" name="矩形: 圆角 24"/>
            <p:cNvSpPr/>
            <p:nvPr/>
          </p:nvSpPr>
          <p:spPr>
            <a:xfrm>
              <a:off x="6614160" y="204216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040880" y="2199054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2.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顾客背景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05600" y="2607153"/>
            <a:ext cx="4846320" cy="960120"/>
            <a:chOff x="6614160" y="3375661"/>
            <a:chExt cx="4846320" cy="960120"/>
          </a:xfrm>
        </p:grpSpPr>
        <p:sp>
          <p:nvSpPr>
            <p:cNvPr id="27" name="矩形: 圆角 26"/>
            <p:cNvSpPr/>
            <p:nvPr/>
          </p:nvSpPr>
          <p:spPr>
            <a:xfrm>
              <a:off x="6614160" y="3375661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40880" y="3532555"/>
              <a:ext cx="4008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3.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酒店经营状况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705600" y="3826883"/>
            <a:ext cx="4846320" cy="960120"/>
            <a:chOff x="6621780" y="4719376"/>
            <a:chExt cx="4846320" cy="960120"/>
          </a:xfrm>
        </p:grpSpPr>
        <p:sp>
          <p:nvSpPr>
            <p:cNvPr id="29" name="矩形: 圆角 28"/>
            <p:cNvSpPr/>
            <p:nvPr/>
          </p:nvSpPr>
          <p:spPr>
            <a:xfrm>
              <a:off x="6621780" y="4719376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97040" y="4876270"/>
              <a:ext cx="434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4.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顾客行为</a:t>
              </a:r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&amp;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取消率</a:t>
              </a:r>
            </a:p>
          </p:txBody>
        </p:sp>
      </p:grpSp>
      <p:sp>
        <p:nvSpPr>
          <p:cNvPr id="33" name="直角三角形 32"/>
          <p:cNvSpPr/>
          <p:nvPr/>
        </p:nvSpPr>
        <p:spPr>
          <a:xfrm flipH="1">
            <a:off x="6903720" y="5939106"/>
            <a:ext cx="5288280" cy="91889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88280" h="91889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3632200" y="323036"/>
                  <a:pt x="5288280" y="91889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不完整圆 35"/>
          <p:cNvSpPr/>
          <p:nvPr/>
        </p:nvSpPr>
        <p:spPr>
          <a:xfrm flipH="1">
            <a:off x="-991876" y="5866124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727960" y="5334000"/>
            <a:ext cx="605106" cy="605106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130040" y="6096000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CAA8D7-55CF-DBFE-139B-34DD201E197A}"/>
              </a:ext>
            </a:extLst>
          </p:cNvPr>
          <p:cNvGrpSpPr/>
          <p:nvPr/>
        </p:nvGrpSpPr>
        <p:grpSpPr>
          <a:xfrm>
            <a:off x="790585" y="1481754"/>
            <a:ext cx="4974584" cy="769441"/>
            <a:chOff x="718194" y="1721535"/>
            <a:chExt cx="4974584" cy="76944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6D09E61-6A2F-2D3A-3F44-6AD69102B508}"/>
                </a:ext>
              </a:extLst>
            </p:cNvPr>
            <p:cNvGrpSpPr/>
            <p:nvPr/>
          </p:nvGrpSpPr>
          <p:grpSpPr>
            <a:xfrm>
              <a:off x="3681098" y="2030056"/>
              <a:ext cx="2011680" cy="152400"/>
              <a:chOff x="2971800" y="1584960"/>
              <a:chExt cx="2011680" cy="152400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BF62E97-6F30-A1EB-C4FD-124C117E4DF5}"/>
                  </a:ext>
                </a:extLst>
              </p:cNvPr>
              <p:cNvSpPr/>
              <p:nvPr/>
            </p:nvSpPr>
            <p:spPr>
              <a:xfrm>
                <a:off x="2971800" y="1584960"/>
                <a:ext cx="152400" cy="152400"/>
              </a:xfrm>
              <a:prstGeom prst="ellipse">
                <a:avLst/>
              </a:prstGeom>
              <a:solidFill>
                <a:srgbClr val="8E50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C387DFE-DD7C-A118-41D4-BA3126ED9FBC}"/>
                  </a:ext>
                </a:extLst>
              </p:cNvPr>
              <p:cNvCxnSpPr/>
              <p:nvPr/>
            </p:nvCxnSpPr>
            <p:spPr>
              <a:xfrm>
                <a:off x="3093720" y="1661160"/>
                <a:ext cx="1889760" cy="0"/>
              </a:xfrm>
              <a:prstGeom prst="line">
                <a:avLst/>
              </a:prstGeom>
              <a:ln>
                <a:solidFill>
                  <a:srgbClr val="8E50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A5E9255-861E-DA18-C6EE-8B0C8CCD3D6D}"/>
                </a:ext>
              </a:extLst>
            </p:cNvPr>
            <p:cNvGrpSpPr/>
            <p:nvPr/>
          </p:nvGrpSpPr>
          <p:grpSpPr>
            <a:xfrm flipH="1">
              <a:off x="718194" y="2030056"/>
              <a:ext cx="2011680" cy="152400"/>
              <a:chOff x="2971800" y="1584960"/>
              <a:chExt cx="2011680" cy="15240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A998CE52-D39E-6E34-39B3-8B91A7FFA31C}"/>
                  </a:ext>
                </a:extLst>
              </p:cNvPr>
              <p:cNvSpPr/>
              <p:nvPr/>
            </p:nvSpPr>
            <p:spPr>
              <a:xfrm>
                <a:off x="2971800" y="1584960"/>
                <a:ext cx="152400" cy="152400"/>
              </a:xfrm>
              <a:prstGeom prst="ellipse">
                <a:avLst/>
              </a:prstGeom>
              <a:solidFill>
                <a:srgbClr val="8E50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F2CCFA8-23D8-643D-5E0A-60F3773783BA}"/>
                  </a:ext>
                </a:extLst>
              </p:cNvPr>
              <p:cNvCxnSpPr/>
              <p:nvPr/>
            </p:nvCxnSpPr>
            <p:spPr>
              <a:xfrm>
                <a:off x="3093720" y="1661160"/>
                <a:ext cx="1889760" cy="0"/>
              </a:xfrm>
              <a:prstGeom prst="line">
                <a:avLst/>
              </a:prstGeom>
              <a:ln>
                <a:solidFill>
                  <a:srgbClr val="8E50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00BBB4-A513-9F91-27E1-A13AA38859D6}"/>
                </a:ext>
              </a:extLst>
            </p:cNvPr>
            <p:cNvSpPr txBox="1"/>
            <p:nvPr/>
          </p:nvSpPr>
          <p:spPr>
            <a:xfrm>
              <a:off x="2820678" y="1721535"/>
              <a:ext cx="9004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dirty="0">
                  <a:solidFill>
                    <a:srgbClr val="8E502A"/>
                  </a:solidFill>
                  <a:cs typeface="+mn-ea"/>
                  <a:sym typeface="+mn-lt"/>
                </a:rPr>
                <a:t>02</a:t>
              </a:r>
              <a:endParaRPr lang="zh-CN" altLang="en-US" sz="4400" dirty="0">
                <a:solidFill>
                  <a:srgbClr val="8E502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CF01A33-9248-5C22-9D65-E4CF430CFBCE}"/>
              </a:ext>
            </a:extLst>
          </p:cNvPr>
          <p:cNvSpPr txBox="1"/>
          <p:nvPr/>
        </p:nvSpPr>
        <p:spPr>
          <a:xfrm>
            <a:off x="991875" y="2513304"/>
            <a:ext cx="444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8E502A"/>
                </a:solidFill>
                <a:cs typeface="+mn-ea"/>
                <a:sym typeface="+mn-lt"/>
              </a:rPr>
              <a:t>探索性分析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A972E89-A3A9-3369-B170-94A0A17133F5}"/>
              </a:ext>
            </a:extLst>
          </p:cNvPr>
          <p:cNvGrpSpPr/>
          <p:nvPr/>
        </p:nvGrpSpPr>
        <p:grpSpPr>
          <a:xfrm>
            <a:off x="6705600" y="5016917"/>
            <a:ext cx="4846320" cy="960120"/>
            <a:chOff x="6621780" y="4719376"/>
            <a:chExt cx="4846320" cy="960120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BFA0C41-58D8-12CC-FE8F-58DA6E390674}"/>
                </a:ext>
              </a:extLst>
            </p:cNvPr>
            <p:cNvSpPr/>
            <p:nvPr/>
          </p:nvSpPr>
          <p:spPr>
            <a:xfrm>
              <a:off x="6621780" y="4719376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093DAA7-D8D5-0E41-AE0D-D8DBC14682AC}"/>
                </a:ext>
              </a:extLst>
            </p:cNvPr>
            <p:cNvSpPr txBox="1"/>
            <p:nvPr/>
          </p:nvSpPr>
          <p:spPr>
            <a:xfrm>
              <a:off x="6797040" y="4876270"/>
              <a:ext cx="4343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5.</a:t>
              </a:r>
              <a:r>
                <a:rPr lang="zh-CN" altLang="en-US" sz="3600" dirty="0">
                  <a:solidFill>
                    <a:srgbClr val="8E502A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相关性分析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54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B18322B-1CB6-A9AE-7D32-AE6B7F819CFF}"/>
              </a:ext>
            </a:extLst>
          </p:cNvPr>
          <p:cNvGrpSpPr/>
          <p:nvPr/>
        </p:nvGrpSpPr>
        <p:grpSpPr>
          <a:xfrm>
            <a:off x="1693165" y="27615"/>
            <a:ext cx="4208207" cy="876963"/>
            <a:chOff x="6614160" y="762000"/>
            <a:chExt cx="4846320" cy="9601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176E21C-5EB7-CF96-F853-6714F88145A3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A15898-F15C-8E20-9708-4C1FC85AC9B9}"/>
                </a:ext>
              </a:extLst>
            </p:cNvPr>
            <p:cNvSpPr txBox="1"/>
            <p:nvPr/>
          </p:nvSpPr>
          <p:spPr>
            <a:xfrm>
              <a:off x="6648046" y="918894"/>
              <a:ext cx="4434840" cy="57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8E502A"/>
                  </a:solidFill>
                  <a:cs typeface="+mn-ea"/>
                  <a:sym typeface="+mn-lt"/>
                </a:rPr>
                <a:t>1</a:t>
              </a:r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、总体概况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F89E836-63A2-41F6-D64A-6E981227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9" y="3563169"/>
            <a:ext cx="5750061" cy="30691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996721-8ED6-6EA7-6F4E-2823FF2A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8" y="466097"/>
            <a:ext cx="5522384" cy="2999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0A22F2-866C-7385-BC13-391547FDB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2" t="2964" r="9718" b="4290"/>
          <a:stretch/>
        </p:blipFill>
        <p:spPr>
          <a:xfrm>
            <a:off x="375415" y="2536341"/>
            <a:ext cx="6004875" cy="38555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0C42BDC-0887-7595-78E4-C80A0C818B98}"/>
              </a:ext>
            </a:extLst>
          </p:cNvPr>
          <p:cNvSpPr txBox="1"/>
          <p:nvPr/>
        </p:nvSpPr>
        <p:spPr>
          <a:xfrm>
            <a:off x="1296039" y="1146310"/>
            <a:ext cx="400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E502A"/>
                </a:solidFill>
                <a:cs typeface="+mn-ea"/>
                <a:sym typeface="+mn-lt"/>
              </a:rPr>
              <a:t>不同酒店的总预订量</a:t>
            </a:r>
            <a:endParaRPr lang="en-US" altLang="zh-CN" sz="2400" b="1" dirty="0">
              <a:solidFill>
                <a:srgbClr val="8E502A"/>
              </a:solidFill>
              <a:cs typeface="+mn-ea"/>
              <a:sym typeface="+mn-lt"/>
            </a:endParaRPr>
          </a:p>
          <a:p>
            <a:r>
              <a:rPr lang="zh-CN" altLang="en-US" sz="2400" b="1" dirty="0">
                <a:solidFill>
                  <a:srgbClr val="8E502A"/>
                </a:solidFill>
                <a:cs typeface="+mn-ea"/>
                <a:sym typeface="+mn-lt"/>
              </a:rPr>
              <a:t>不同酒店的订单取消量</a:t>
            </a:r>
            <a:endParaRPr lang="en-US" altLang="zh-CN" sz="2400" b="1" dirty="0">
              <a:solidFill>
                <a:srgbClr val="8E502A"/>
              </a:solidFill>
              <a:cs typeface="+mn-ea"/>
              <a:sym typeface="+mn-lt"/>
            </a:endParaRPr>
          </a:p>
          <a:p>
            <a:r>
              <a:rPr lang="zh-CN" altLang="en-US" sz="2400" b="1" dirty="0">
                <a:solidFill>
                  <a:srgbClr val="8E502A"/>
                </a:solidFill>
                <a:cs typeface="+mn-ea"/>
                <a:sym typeface="+mn-lt"/>
              </a:rPr>
              <a:t>年度预订量走势</a:t>
            </a:r>
          </a:p>
          <a:p>
            <a:pPr algn="ctr"/>
            <a:endParaRPr lang="zh-CN" altLang="en-US" dirty="0">
              <a:solidFill>
                <a:srgbClr val="8E502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50220" y="5059077"/>
            <a:ext cx="782325" cy="782325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5015C4-F9D5-6F6C-455A-0A234246910E}"/>
              </a:ext>
            </a:extLst>
          </p:cNvPr>
          <p:cNvGrpSpPr/>
          <p:nvPr/>
        </p:nvGrpSpPr>
        <p:grpSpPr>
          <a:xfrm>
            <a:off x="1968468" y="371744"/>
            <a:ext cx="4208207" cy="876963"/>
            <a:chOff x="6614160" y="762000"/>
            <a:chExt cx="4846320" cy="9601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928A8C3-201C-874D-042E-B2CC1814DE10}"/>
                </a:ext>
              </a:extLst>
            </p:cNvPr>
            <p:cNvSpPr/>
            <p:nvPr/>
          </p:nvSpPr>
          <p:spPr>
            <a:xfrm>
              <a:off x="6614160" y="762000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833CBE-5DC6-7935-FCB3-415962BE5CEA}"/>
                </a:ext>
              </a:extLst>
            </p:cNvPr>
            <p:cNvSpPr txBox="1"/>
            <p:nvPr/>
          </p:nvSpPr>
          <p:spPr>
            <a:xfrm>
              <a:off x="6648046" y="918894"/>
              <a:ext cx="4434840" cy="57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分析结论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FFF2025-7CC1-D41D-0B70-BB21C4D2980C}"/>
              </a:ext>
            </a:extLst>
          </p:cNvPr>
          <p:cNvSpPr txBox="1"/>
          <p:nvPr/>
        </p:nvSpPr>
        <p:spPr>
          <a:xfrm>
            <a:off x="2062954" y="1941189"/>
            <a:ext cx="746450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8E502A"/>
                </a:solidFill>
                <a:cs typeface="+mn-ea"/>
                <a:sym typeface="+mn-lt"/>
              </a:rPr>
              <a:t>不同酒店的总预订量：城市酒店</a:t>
            </a:r>
            <a:r>
              <a:rPr lang="en-US" altLang="zh-CN" sz="2800" b="1" dirty="0">
                <a:solidFill>
                  <a:srgbClr val="8E502A"/>
                </a:solidFill>
                <a:cs typeface="+mn-ea"/>
                <a:sym typeface="+mn-lt"/>
              </a:rPr>
              <a:t>&gt;</a:t>
            </a:r>
            <a:r>
              <a:rPr lang="zh-CN" altLang="en-US" sz="2800" b="1" dirty="0">
                <a:solidFill>
                  <a:srgbClr val="8E502A"/>
                </a:solidFill>
                <a:cs typeface="+mn-ea"/>
                <a:sym typeface="+mn-lt"/>
              </a:rPr>
              <a:t>度假酒店</a:t>
            </a:r>
            <a:endParaRPr lang="en-US" altLang="zh-CN" sz="2800" b="1" dirty="0">
              <a:solidFill>
                <a:srgbClr val="8E502A"/>
              </a:solidFill>
              <a:cs typeface="+mn-ea"/>
              <a:sym typeface="+mn-lt"/>
            </a:endParaRPr>
          </a:p>
          <a:p>
            <a:endParaRPr lang="en-US" altLang="zh-CN" sz="2800" b="1" dirty="0">
              <a:solidFill>
                <a:srgbClr val="8E502A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rgbClr val="8E502A"/>
                </a:solidFill>
                <a:cs typeface="+mn-ea"/>
                <a:sym typeface="+mn-lt"/>
              </a:rPr>
              <a:t>不同酒店的订单取消量：城市酒店</a:t>
            </a:r>
            <a:r>
              <a:rPr lang="en-US" altLang="zh-CN" sz="2800" b="1" dirty="0">
                <a:solidFill>
                  <a:srgbClr val="8E502A"/>
                </a:solidFill>
                <a:cs typeface="+mn-ea"/>
                <a:sym typeface="+mn-lt"/>
              </a:rPr>
              <a:t>&gt;</a:t>
            </a:r>
            <a:r>
              <a:rPr lang="zh-CN" altLang="en-US" sz="2800" b="1" dirty="0">
                <a:solidFill>
                  <a:srgbClr val="8E502A"/>
                </a:solidFill>
                <a:cs typeface="+mn-ea"/>
                <a:sym typeface="+mn-lt"/>
              </a:rPr>
              <a:t>度假酒店</a:t>
            </a:r>
            <a:endParaRPr lang="en-US" altLang="zh-CN" sz="2800" b="1" dirty="0">
              <a:solidFill>
                <a:srgbClr val="8E502A"/>
              </a:solidFill>
              <a:cs typeface="+mn-ea"/>
              <a:sym typeface="+mn-lt"/>
            </a:endParaRPr>
          </a:p>
          <a:p>
            <a:endParaRPr lang="en-US" altLang="zh-CN" sz="2800" b="1" dirty="0">
              <a:solidFill>
                <a:srgbClr val="8E502A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rgbClr val="8E502A"/>
                </a:solidFill>
                <a:cs typeface="+mn-ea"/>
                <a:sym typeface="+mn-lt"/>
              </a:rPr>
              <a:t>年度预订量走势：</a:t>
            </a:r>
            <a:r>
              <a:rPr lang="en-US" altLang="zh-CN" sz="2800" b="1" dirty="0">
                <a:solidFill>
                  <a:srgbClr val="8E502A"/>
                </a:solidFill>
                <a:cs typeface="+mn-ea"/>
                <a:sym typeface="+mn-lt"/>
              </a:rPr>
              <a:t>2016&gt;2017&gt;2015</a:t>
            </a:r>
          </a:p>
          <a:p>
            <a:endParaRPr lang="en-US" altLang="zh-CN" sz="2800" b="1" dirty="0">
              <a:solidFill>
                <a:srgbClr val="8E502A"/>
              </a:solidFill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rgbClr val="8E502A"/>
                </a:solidFill>
                <a:cs typeface="+mn-ea"/>
                <a:sym typeface="+mn-lt"/>
              </a:rPr>
              <a:t>总订单取消：未取消</a:t>
            </a:r>
            <a:r>
              <a:rPr lang="zh-CN" altLang="en-US" sz="2800" b="1" i="0" dirty="0">
                <a:solidFill>
                  <a:srgbClr val="8E502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≈</a:t>
            </a:r>
            <a:r>
              <a:rPr lang="en-US" altLang="zh-CN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endParaRPr lang="zh-CN" altLang="en-US" sz="2800" b="1" dirty="0">
              <a:solidFill>
                <a:srgbClr val="8E502A"/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solidFill>
                <a:srgbClr val="8E502A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72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1033150" y="466097"/>
            <a:ext cx="525778" cy="525778"/>
          </a:xfrm>
          <a:prstGeom prst="ellipse">
            <a:avLst/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05C995-CE6F-F235-A491-38D71A4D644D}"/>
              </a:ext>
            </a:extLst>
          </p:cNvPr>
          <p:cNvGrpSpPr/>
          <p:nvPr/>
        </p:nvGrpSpPr>
        <p:grpSpPr>
          <a:xfrm>
            <a:off x="1558929" y="111273"/>
            <a:ext cx="4851704" cy="724469"/>
            <a:chOff x="6526337" y="761999"/>
            <a:chExt cx="4893415" cy="96012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53B9150-FB15-1BA5-731C-EF1AE7C7AB0E}"/>
                </a:ext>
              </a:extLst>
            </p:cNvPr>
            <p:cNvSpPr/>
            <p:nvPr/>
          </p:nvSpPr>
          <p:spPr>
            <a:xfrm>
              <a:off x="6573432" y="761999"/>
              <a:ext cx="4846320" cy="96012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8E5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B550069-3898-BBAF-7B70-A6D88EC76F62}"/>
                </a:ext>
              </a:extLst>
            </p:cNvPr>
            <p:cNvSpPr txBox="1"/>
            <p:nvPr/>
          </p:nvSpPr>
          <p:spPr>
            <a:xfrm>
              <a:off x="6526337" y="879280"/>
              <a:ext cx="4434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8E502A"/>
                  </a:solidFill>
                  <a:cs typeface="+mn-ea"/>
                  <a:sym typeface="+mn-lt"/>
                </a:rPr>
                <a:t>2</a:t>
              </a:r>
              <a:r>
                <a:rPr lang="zh-CN" altLang="en-US" sz="2800" b="1" dirty="0">
                  <a:solidFill>
                    <a:srgbClr val="8E502A"/>
                  </a:solidFill>
                  <a:cs typeface="+mn-ea"/>
                  <a:sym typeface="+mn-lt"/>
                </a:rPr>
                <a:t>、顾客背景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713C230-473E-B266-8C93-7374E832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31" y="1293167"/>
            <a:ext cx="6859269" cy="4130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D477128-92E6-F683-0A01-3782D9ED332A}"/>
              </a:ext>
            </a:extLst>
          </p:cNvPr>
          <p:cNvSpPr txBox="1"/>
          <p:nvPr/>
        </p:nvSpPr>
        <p:spPr>
          <a:xfrm>
            <a:off x="6791149" y="0"/>
            <a:ext cx="5444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新老顾客分布</a:t>
            </a:r>
            <a:r>
              <a:rPr lang="en-US" altLang="zh-CN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取消率情况</a:t>
            </a:r>
            <a:endParaRPr lang="en-US" altLang="zh-CN" sz="3200" b="1" dirty="0">
              <a:solidFill>
                <a:srgbClr val="8E502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zh-CN" altLang="en-US" sz="3200" b="1" dirty="0">
                <a:solidFill>
                  <a:srgbClr val="8E502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顾客地域分布（世界地图）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FBB6BAE-73CE-75FE-0F89-868ECB8D7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75" t="2959" r="3509" b="8821"/>
          <a:stretch/>
        </p:blipFill>
        <p:spPr>
          <a:xfrm>
            <a:off x="2341560" y="3576903"/>
            <a:ext cx="3490452" cy="3281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655C5FE-4C35-4E21-9A84-0204C61D7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1" r="56248" b="6034"/>
          <a:stretch/>
        </p:blipFill>
        <p:spPr>
          <a:xfrm>
            <a:off x="0" y="989836"/>
            <a:ext cx="3333135" cy="3363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不完整圆 21"/>
          <p:cNvSpPr/>
          <p:nvPr/>
        </p:nvSpPr>
        <p:spPr>
          <a:xfrm flipH="1" flipV="1">
            <a:off x="-991876" y="-991876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直角三角形 32"/>
          <p:cNvSpPr/>
          <p:nvPr/>
        </p:nvSpPr>
        <p:spPr>
          <a:xfrm>
            <a:off x="-1" y="5932456"/>
            <a:ext cx="10165080" cy="934134"/>
          </a:xfrm>
          <a:custGeom>
            <a:avLst/>
            <a:gdLst>
              <a:gd name="connsiteX0" fmla="*/ 0 w 5288280"/>
              <a:gd name="connsiteY0" fmla="*/ 918894 h 918894"/>
              <a:gd name="connsiteX1" fmla="*/ 0 w 5288280"/>
              <a:gd name="connsiteY1" fmla="*/ 0 h 918894"/>
              <a:gd name="connsiteX2" fmla="*/ 5288280 w 5288280"/>
              <a:gd name="connsiteY2" fmla="*/ 918894 h 918894"/>
              <a:gd name="connsiteX3" fmla="*/ 0 w 5288280"/>
              <a:gd name="connsiteY3" fmla="*/ 918894 h 918894"/>
              <a:gd name="connsiteX0-1" fmla="*/ 0 w 5288280"/>
              <a:gd name="connsiteY0-2" fmla="*/ 918894 h 918894"/>
              <a:gd name="connsiteX1-3" fmla="*/ 0 w 5288280"/>
              <a:gd name="connsiteY1-4" fmla="*/ 0 h 918894"/>
              <a:gd name="connsiteX2-5" fmla="*/ 5288280 w 5288280"/>
              <a:gd name="connsiteY2-6" fmla="*/ 918894 h 918894"/>
              <a:gd name="connsiteX3-7" fmla="*/ 0 w 5288280"/>
              <a:gd name="connsiteY3-8" fmla="*/ 918894 h 918894"/>
              <a:gd name="connsiteX0-9" fmla="*/ 0 w 5288280"/>
              <a:gd name="connsiteY0-10" fmla="*/ 918894 h 918894"/>
              <a:gd name="connsiteX1-11" fmla="*/ 0 w 5288280"/>
              <a:gd name="connsiteY1-12" fmla="*/ 0 h 918894"/>
              <a:gd name="connsiteX2-13" fmla="*/ 5288280 w 5288280"/>
              <a:gd name="connsiteY2-14" fmla="*/ 918894 h 918894"/>
              <a:gd name="connsiteX3-15" fmla="*/ 0 w 5288280"/>
              <a:gd name="connsiteY3-16" fmla="*/ 918894 h 918894"/>
              <a:gd name="connsiteX0-17" fmla="*/ 0 w 10165080"/>
              <a:gd name="connsiteY0-18" fmla="*/ 918894 h 934134"/>
              <a:gd name="connsiteX1-19" fmla="*/ 0 w 10165080"/>
              <a:gd name="connsiteY1-20" fmla="*/ 0 h 934134"/>
              <a:gd name="connsiteX2-21" fmla="*/ 10165080 w 10165080"/>
              <a:gd name="connsiteY2-22" fmla="*/ 934134 h 934134"/>
              <a:gd name="connsiteX3-23" fmla="*/ 0 w 10165080"/>
              <a:gd name="connsiteY3-24" fmla="*/ 918894 h 9341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65080" h="934134">
                <a:moveTo>
                  <a:pt x="0" y="918894"/>
                </a:moveTo>
                <a:lnTo>
                  <a:pt x="0" y="0"/>
                </a:lnTo>
                <a:cubicBezTo>
                  <a:pt x="1869440" y="123418"/>
                  <a:pt x="8509000" y="338276"/>
                  <a:pt x="10165080" y="934134"/>
                </a:cubicBezTo>
                <a:lnTo>
                  <a:pt x="0" y="918894"/>
                </a:lnTo>
                <a:close/>
              </a:path>
            </a:pathLst>
          </a:cu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不完整圆 5"/>
          <p:cNvSpPr/>
          <p:nvPr/>
        </p:nvSpPr>
        <p:spPr>
          <a:xfrm>
            <a:off x="11200123" y="5866123"/>
            <a:ext cx="1983751" cy="1983751"/>
          </a:xfrm>
          <a:prstGeom prst="pie">
            <a:avLst>
              <a:gd name="adj1" fmla="val 10703188"/>
              <a:gd name="adj2" fmla="val 16200000"/>
            </a:avLst>
          </a:prstGeom>
          <a:solidFill>
            <a:srgbClr val="C09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66811-747F-ACA2-B0B0-088FD091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3" b="6944"/>
          <a:stretch/>
        </p:blipFill>
        <p:spPr>
          <a:xfrm>
            <a:off x="1186096" y="206477"/>
            <a:ext cx="9590057" cy="48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gwtu3y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8E502A"/>
            </a:solidFill>
            <a:latin typeface="楷体" panose="02010609060101010101" pitchFamily="49" charset="-122"/>
            <a:ea typeface="楷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991</Words>
  <Application>Microsoft Office PowerPoint</Application>
  <PresentationFormat>宽屏</PresentationFormat>
  <Paragraphs>131</Paragraphs>
  <Slides>31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楷体</vt:lpstr>
      <vt:lpstr>微软雅黑</vt:lpstr>
      <vt:lpstr>微软雅黑</vt:lpstr>
      <vt:lpstr>Arial</vt:lpstr>
      <vt:lpstr>Source Code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亚楠</dc:creator>
  <cp:lastModifiedBy>Lily13817776083@163.com</cp:lastModifiedBy>
  <cp:revision>49</cp:revision>
  <dcterms:created xsi:type="dcterms:W3CDTF">2020-08-21T05:51:00Z</dcterms:created>
  <dcterms:modified xsi:type="dcterms:W3CDTF">2023-01-10T16:13:53Z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9655B8D0421E4C72AF325DF6C4D5739B</vt:lpwstr>
  </property>
  <property fmtid="{D5CDD505-2E9C-101B-9397-08002B2CF9AE}" pid="3" name="KSOProductBuildVer">
    <vt:lpwstr>2052-11.1.0.10938</vt:lpwstr>
  </property>
</Properties>
</file>